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7" r:id="rId3"/>
    <p:sldId id="289" r:id="rId4"/>
    <p:sldId id="334" r:id="rId5"/>
    <p:sldId id="335" r:id="rId6"/>
    <p:sldId id="287" r:id="rId7"/>
    <p:sldId id="327" r:id="rId8"/>
    <p:sldId id="308" r:id="rId9"/>
    <p:sldId id="328" r:id="rId10"/>
    <p:sldId id="336" r:id="rId11"/>
    <p:sldId id="331" r:id="rId12"/>
    <p:sldId id="332" r:id="rId13"/>
    <p:sldId id="354"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53" r:id="rId27"/>
    <p:sldId id="349" r:id="rId28"/>
    <p:sldId id="350" r:id="rId29"/>
    <p:sldId id="351" r:id="rId30"/>
    <p:sldId id="352" r:id="rId31"/>
    <p:sldId id="355" r:id="rId32"/>
    <p:sldId id="356" r:id="rId33"/>
    <p:sldId id="357" r:id="rId34"/>
    <p:sldId id="358" r:id="rId35"/>
    <p:sldId id="359" r:id="rId36"/>
    <p:sldId id="360" r:id="rId37"/>
    <p:sldId id="361" r:id="rId38"/>
    <p:sldId id="362" r:id="rId39"/>
    <p:sldId id="363" r:id="rId40"/>
    <p:sldId id="266" r:id="rId41"/>
    <p:sldId id="329" r:id="rId42"/>
    <p:sldId id="330" r:id="rId43"/>
    <p:sldId id="364" r:id="rId44"/>
    <p:sldId id="366" r:id="rId45"/>
    <p:sldId id="365"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25"/>
    <p:restoredTop sz="94643"/>
  </p:normalViewPr>
  <p:slideViewPr>
    <p:cSldViewPr snapToGrid="0" snapToObjects="1">
      <p:cViewPr varScale="1">
        <p:scale>
          <a:sx n="120" d="100"/>
          <a:sy n="120" d="100"/>
        </p:scale>
        <p:origin x="1408" y="176"/>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79E55-448B-1141-AC51-D59351CC502C}" type="datetimeFigureOut">
              <a:rPr lang="en-US" smtClean="0"/>
              <a:t>5/31/19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120FF-C600-4547-BF39-5D93A52D1B79}" type="slidenum">
              <a:rPr lang="en-US" smtClean="0"/>
              <a:t>‹#›</a:t>
            </a:fld>
            <a:endParaRPr lang="en-US"/>
          </a:p>
        </p:txBody>
      </p:sp>
    </p:spTree>
    <p:extLst>
      <p:ext uri="{BB962C8B-B14F-4D97-AF65-F5344CB8AC3E}">
        <p14:creationId xmlns:p14="http://schemas.microsoft.com/office/powerpoint/2010/main" val="791122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2CEF18D-01D2-EC41-AE34-22711739C311}" type="datetimeFigureOut">
              <a:rPr lang="en-US" smtClean="0"/>
              <a:t>5/31/19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2B4F7-87E0-0644-BB06-374CFD36DF43}" type="slidenum">
              <a:rPr lang="en-US" smtClean="0"/>
              <a:t>‹#›</a:t>
            </a:fld>
            <a:endParaRPr lang="en-US" dirty="0"/>
          </a:p>
        </p:txBody>
      </p:sp>
    </p:spTree>
    <p:extLst>
      <p:ext uri="{BB962C8B-B14F-4D97-AF65-F5344CB8AC3E}">
        <p14:creationId xmlns:p14="http://schemas.microsoft.com/office/powerpoint/2010/main" val="22152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CEF18D-01D2-EC41-AE34-22711739C311}" type="datetimeFigureOut">
              <a:rPr lang="en-US" smtClean="0"/>
              <a:t>5/31/19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1553311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CEF18D-01D2-EC41-AE34-22711739C311}" type="datetimeFigureOut">
              <a:rPr lang="en-US" smtClean="0"/>
              <a:t>5/31/19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288041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CEF18D-01D2-EC41-AE34-22711739C311}" type="datetimeFigureOut">
              <a:rPr lang="en-US" smtClean="0"/>
              <a:t>5/31/19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253273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CEF18D-01D2-EC41-AE34-22711739C311}" type="datetimeFigureOut">
              <a:rPr lang="en-US" smtClean="0"/>
              <a:t>5/31/19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1315890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CEF18D-01D2-EC41-AE34-22711739C311}" type="datetimeFigureOut">
              <a:rPr lang="en-US" smtClean="0"/>
              <a:t>5/31/19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4128227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CEF18D-01D2-EC41-AE34-22711739C311}" type="datetimeFigureOut">
              <a:rPr lang="en-US" smtClean="0"/>
              <a:t>5/31/19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2234805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CEF18D-01D2-EC41-AE34-22711739C311}" type="datetimeFigureOut">
              <a:rPr lang="en-US" smtClean="0"/>
              <a:t>5/31/19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36497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CEF18D-01D2-EC41-AE34-22711739C311}" type="datetimeFigureOut">
              <a:rPr lang="en-US" smtClean="0"/>
              <a:t>5/31/19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373395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CEF18D-01D2-EC41-AE34-22711739C311}" type="datetimeFigureOut">
              <a:rPr lang="en-US" smtClean="0"/>
              <a:t>5/31/19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112086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CEF18D-01D2-EC41-AE34-22711739C311}" type="datetimeFigureOut">
              <a:rPr lang="en-US" smtClean="0"/>
              <a:t>5/31/19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82B4F7-87E0-0644-BB06-374CFD36DF43}" type="slidenum">
              <a:rPr lang="en-US" smtClean="0"/>
              <a:t>‹#›</a:t>
            </a:fld>
            <a:endParaRPr lang="en-US"/>
          </a:p>
        </p:txBody>
      </p:sp>
    </p:spTree>
    <p:extLst>
      <p:ext uri="{BB962C8B-B14F-4D97-AF65-F5344CB8AC3E}">
        <p14:creationId xmlns:p14="http://schemas.microsoft.com/office/powerpoint/2010/main" val="345872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EF18D-01D2-EC41-AE34-22711739C311}" type="datetimeFigureOut">
              <a:rPr lang="en-US" smtClean="0"/>
              <a:t>5/31/19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2B4F7-87E0-0644-BB06-374CFD36DF43}" type="slidenum">
              <a:rPr lang="en-US" smtClean="0"/>
              <a:t>‹#›</a:t>
            </a:fld>
            <a:endParaRPr lang="en-US"/>
          </a:p>
        </p:txBody>
      </p:sp>
    </p:spTree>
    <p:extLst>
      <p:ext uri="{BB962C8B-B14F-4D97-AF65-F5344CB8AC3E}">
        <p14:creationId xmlns:p14="http://schemas.microsoft.com/office/powerpoint/2010/main" val="392240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9357" y="2350186"/>
            <a:ext cx="7954617" cy="1470025"/>
          </a:xfrm>
        </p:spPr>
        <p:txBody>
          <a:bodyPr>
            <a:normAutofit fontScale="90000"/>
          </a:bodyPr>
          <a:lstStyle/>
          <a:p>
            <a:r>
              <a:rPr lang="en-US" b="1" dirty="0">
                <a:solidFill>
                  <a:srgbClr val="C00000"/>
                </a:solidFill>
              </a:rPr>
              <a:t>Lesson 04</a:t>
            </a:r>
            <a:br>
              <a:rPr lang="en-US" b="1" dirty="0">
                <a:solidFill>
                  <a:srgbClr val="C00000"/>
                </a:solidFill>
              </a:rPr>
            </a:br>
            <a:r>
              <a:rPr lang="en-US" b="1" dirty="0">
                <a:solidFill>
                  <a:srgbClr val="C00000"/>
                </a:solidFill>
              </a:rPr>
              <a:t>Creating a Human-Machine Interface for an </a:t>
            </a:r>
            <a:r>
              <a:rPr lang="en-US" b="1" dirty="0" err="1">
                <a:solidFill>
                  <a:srgbClr val="C00000"/>
                </a:solidFill>
              </a:rPr>
              <a:t>OpenPLC</a:t>
            </a:r>
            <a:r>
              <a:rPr lang="en-US" b="1" dirty="0">
                <a:solidFill>
                  <a:srgbClr val="C00000"/>
                </a:solidFill>
              </a:rPr>
              <a:t> Program</a:t>
            </a:r>
          </a:p>
        </p:txBody>
      </p:sp>
      <p:sp>
        <p:nvSpPr>
          <p:cNvPr id="3" name="Subtitle 2"/>
          <p:cNvSpPr>
            <a:spLocks noGrp="1"/>
          </p:cNvSpPr>
          <p:nvPr>
            <p:ph type="subTitle" idx="1"/>
          </p:nvPr>
        </p:nvSpPr>
        <p:spPr>
          <a:xfrm>
            <a:off x="917812" y="4266137"/>
            <a:ext cx="7216007" cy="2031012"/>
          </a:xfrm>
        </p:spPr>
        <p:txBody>
          <a:bodyPr>
            <a:normAutofit fontScale="85000" lnSpcReduction="10000"/>
          </a:bodyPr>
          <a:lstStyle/>
          <a:p>
            <a:r>
              <a:rPr lang="en-US" dirty="0"/>
              <a:t>Dr. David J. Coe</a:t>
            </a:r>
          </a:p>
          <a:p>
            <a:r>
              <a:rPr lang="en-US" dirty="0"/>
              <a:t>Electrical and Computer Engineering Department</a:t>
            </a:r>
          </a:p>
          <a:p>
            <a:r>
              <a:rPr lang="en-US" dirty="0"/>
              <a:t>University of Alabama in Huntsville</a:t>
            </a:r>
          </a:p>
          <a:p>
            <a:r>
              <a:rPr lang="en-US" dirty="0" err="1"/>
              <a:t>coed@uah.edu</a:t>
            </a:r>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816" y="225425"/>
            <a:ext cx="3810000" cy="1905000"/>
          </a:xfrm>
          <a:prstGeom prst="rect">
            <a:avLst/>
          </a:prstGeom>
        </p:spPr>
      </p:pic>
    </p:spTree>
    <p:extLst>
      <p:ext uri="{BB962C8B-B14F-4D97-AF65-F5344CB8AC3E}">
        <p14:creationId xmlns:p14="http://schemas.microsoft.com/office/powerpoint/2010/main" val="1049894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57" y="0"/>
            <a:ext cx="8490857" cy="985333"/>
          </a:xfrm>
        </p:spPr>
        <p:txBody>
          <a:bodyPr>
            <a:normAutofit fontScale="90000"/>
          </a:bodyPr>
          <a:lstStyle/>
          <a:p>
            <a:r>
              <a:rPr lang="en-US" b="1" dirty="0">
                <a:solidFill>
                  <a:srgbClr val="C00000"/>
                </a:solidFill>
              </a:rPr>
              <a:t>Screenshot of Pre-built </a:t>
            </a:r>
            <a:r>
              <a:rPr lang="en-US" b="1" dirty="0" err="1">
                <a:solidFill>
                  <a:srgbClr val="C00000"/>
                </a:solidFill>
              </a:rPr>
              <a:t>ScadaBR</a:t>
            </a:r>
            <a:r>
              <a:rPr lang="en-US" b="1" dirty="0">
                <a:solidFill>
                  <a:srgbClr val="C00000"/>
                </a:solidFill>
              </a:rPr>
              <a:t> VM</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3" name="TextBox 2">
            <a:extLst>
              <a:ext uri="{FF2B5EF4-FFF2-40B4-BE49-F238E27FC236}">
                <a16:creationId xmlns:a16="http://schemas.microsoft.com/office/drawing/2014/main" id="{9C8BCEC9-D014-6048-8CEE-FD8779256E9F}"/>
              </a:ext>
            </a:extLst>
          </p:cNvPr>
          <p:cNvSpPr txBox="1"/>
          <p:nvPr/>
        </p:nvSpPr>
        <p:spPr>
          <a:xfrm>
            <a:off x="39756" y="6456526"/>
            <a:ext cx="6021392" cy="369332"/>
          </a:xfrm>
          <a:prstGeom prst="rect">
            <a:avLst/>
          </a:prstGeom>
          <a:noFill/>
        </p:spPr>
        <p:txBody>
          <a:bodyPr wrap="none" rtlCol="0">
            <a:spAutoFit/>
          </a:bodyPr>
          <a:lstStyle/>
          <a:p>
            <a:r>
              <a:rPr lang="en-US" dirty="0"/>
              <a:t>https://</a:t>
            </a:r>
            <a:r>
              <a:rPr lang="en-US" dirty="0" err="1"/>
              <a:t>www.openplcproject.com</a:t>
            </a:r>
            <a:r>
              <a:rPr lang="en-US" dirty="0"/>
              <a:t>/reference-installing-</a:t>
            </a:r>
            <a:r>
              <a:rPr lang="en-US" dirty="0" err="1"/>
              <a:t>scadabr</a:t>
            </a:r>
            <a:endParaRPr lang="en-US" dirty="0"/>
          </a:p>
        </p:txBody>
      </p:sp>
      <p:pic>
        <p:nvPicPr>
          <p:cNvPr id="9" name="Picture 8">
            <a:extLst>
              <a:ext uri="{FF2B5EF4-FFF2-40B4-BE49-F238E27FC236}">
                <a16:creationId xmlns:a16="http://schemas.microsoft.com/office/drawing/2014/main" id="{B4941003-1F6E-E74E-945C-829C1B924144}"/>
              </a:ext>
            </a:extLst>
          </p:cNvPr>
          <p:cNvPicPr>
            <a:picLocks noChangeAspect="1"/>
          </p:cNvPicPr>
          <p:nvPr/>
        </p:nvPicPr>
        <p:blipFill>
          <a:blip r:embed="rId3"/>
          <a:stretch>
            <a:fillRect/>
          </a:stretch>
        </p:blipFill>
        <p:spPr>
          <a:xfrm>
            <a:off x="1223411" y="674326"/>
            <a:ext cx="6997237" cy="5570761"/>
          </a:xfrm>
          <a:prstGeom prst="rect">
            <a:avLst/>
          </a:prstGeom>
        </p:spPr>
      </p:pic>
      <p:sp>
        <p:nvSpPr>
          <p:cNvPr id="10" name="Right Arrow 9">
            <a:extLst>
              <a:ext uri="{FF2B5EF4-FFF2-40B4-BE49-F238E27FC236}">
                <a16:creationId xmlns:a16="http://schemas.microsoft.com/office/drawing/2014/main" id="{45227A33-3347-584D-AB24-1F2C08E93718}"/>
              </a:ext>
            </a:extLst>
          </p:cNvPr>
          <p:cNvSpPr/>
          <p:nvPr/>
        </p:nvSpPr>
        <p:spPr>
          <a:xfrm>
            <a:off x="845726" y="1629071"/>
            <a:ext cx="503583" cy="2252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DFBAA1-F63D-1048-946B-A5DD12AF4438}"/>
              </a:ext>
            </a:extLst>
          </p:cNvPr>
          <p:cNvSpPr txBox="1"/>
          <p:nvPr/>
        </p:nvSpPr>
        <p:spPr>
          <a:xfrm>
            <a:off x="218423" y="2065797"/>
            <a:ext cx="1124022" cy="2308324"/>
          </a:xfrm>
          <a:prstGeom prst="rect">
            <a:avLst/>
          </a:prstGeom>
          <a:noFill/>
        </p:spPr>
        <p:txBody>
          <a:bodyPr wrap="square" rtlCol="0">
            <a:spAutoFit/>
          </a:bodyPr>
          <a:lstStyle/>
          <a:p>
            <a:r>
              <a:rPr lang="en-US" dirty="0"/>
              <a:t>Check your network setup if no IP address visible here</a:t>
            </a:r>
          </a:p>
        </p:txBody>
      </p:sp>
    </p:spTree>
    <p:extLst>
      <p:ext uri="{BB962C8B-B14F-4D97-AF65-F5344CB8AC3E}">
        <p14:creationId xmlns:p14="http://schemas.microsoft.com/office/powerpoint/2010/main" val="4117996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9" y="2633525"/>
            <a:ext cx="8229600" cy="1143000"/>
          </a:xfrm>
        </p:spPr>
        <p:txBody>
          <a:bodyPr>
            <a:normAutofit/>
          </a:bodyPr>
          <a:lstStyle/>
          <a:p>
            <a:r>
              <a:rPr lang="en-US" b="1" dirty="0">
                <a:solidFill>
                  <a:srgbClr val="0070C0"/>
                </a:solidFill>
              </a:rPr>
              <a:t>Creating an HMI Using </a:t>
            </a:r>
            <a:r>
              <a:rPr lang="en-US" b="1" dirty="0" err="1">
                <a:solidFill>
                  <a:srgbClr val="0070C0"/>
                </a:solidFill>
              </a:rPr>
              <a:t>ScadaBR</a:t>
            </a:r>
            <a:endParaRPr lang="en-US" b="1" dirty="0">
              <a:solidFill>
                <a:srgbClr val="0070C0"/>
              </a:solidFill>
            </a:endParaRP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332972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C00000"/>
                </a:solidFill>
              </a:rPr>
              <a:t>HMI Creation with </a:t>
            </a:r>
            <a:r>
              <a:rPr lang="en-US" b="1" dirty="0" err="1">
                <a:solidFill>
                  <a:srgbClr val="C00000"/>
                </a:solidFill>
              </a:rPr>
              <a:t>ScadaBR</a:t>
            </a:r>
            <a:endParaRPr lang="en-US" b="1" dirty="0">
              <a:solidFill>
                <a:srgbClr val="C00000"/>
              </a:solidFill>
            </a:endParaRPr>
          </a:p>
        </p:txBody>
      </p:sp>
      <p:sp>
        <p:nvSpPr>
          <p:cNvPr id="3" name="Content Placeholder 2">
            <a:extLst>
              <a:ext uri="{FF2B5EF4-FFF2-40B4-BE49-F238E27FC236}">
                <a16:creationId xmlns:a16="http://schemas.microsoft.com/office/drawing/2014/main" id="{D9EFE8CE-4A9B-6047-BBA2-CCAF409E6C66}"/>
              </a:ext>
            </a:extLst>
          </p:cNvPr>
          <p:cNvSpPr>
            <a:spLocks noGrp="1"/>
          </p:cNvSpPr>
          <p:nvPr>
            <p:ph idx="1"/>
          </p:nvPr>
        </p:nvSpPr>
        <p:spPr>
          <a:xfrm>
            <a:off x="457199" y="1600200"/>
            <a:ext cx="8593015" cy="4525963"/>
          </a:xfrm>
        </p:spPr>
        <p:txBody>
          <a:bodyPr>
            <a:normAutofit/>
          </a:bodyPr>
          <a:lstStyle/>
          <a:p>
            <a:pPr marL="514350" indent="-514350">
              <a:buFont typeface="+mj-lt"/>
              <a:buAutoNum type="arabicPeriod"/>
            </a:pPr>
            <a:r>
              <a:rPr lang="en-US" dirty="0"/>
              <a:t>Start your </a:t>
            </a:r>
            <a:r>
              <a:rPr lang="en-US" dirty="0" err="1"/>
              <a:t>OpenPLC</a:t>
            </a:r>
            <a:r>
              <a:rPr lang="en-US" dirty="0"/>
              <a:t> program running on your </a:t>
            </a:r>
            <a:r>
              <a:rPr lang="en-US" dirty="0" err="1"/>
              <a:t>OpenPLC</a:t>
            </a:r>
            <a:r>
              <a:rPr lang="en-US" dirty="0"/>
              <a:t> virtual or physical instance</a:t>
            </a:r>
          </a:p>
          <a:p>
            <a:pPr marL="514350" indent="-514350">
              <a:buFont typeface="+mj-lt"/>
              <a:buAutoNum type="arabicPeriod"/>
            </a:pPr>
            <a:r>
              <a:rPr lang="en-US" dirty="0"/>
              <a:t>Use your browser to access URL</a:t>
            </a:r>
          </a:p>
          <a:p>
            <a:pPr marL="400050" lvl="1" indent="0">
              <a:buNone/>
            </a:pPr>
            <a:r>
              <a:rPr lang="en-US" dirty="0"/>
              <a:t>   </a:t>
            </a:r>
            <a:r>
              <a:rPr lang="en-US" b="1" dirty="0">
                <a:solidFill>
                  <a:srgbClr val="7030A0"/>
                </a:solidFill>
              </a:rPr>
              <a:t>ScadaBR-IP-Here:8080/</a:t>
            </a:r>
            <a:r>
              <a:rPr lang="en-US" b="1" dirty="0" err="1">
                <a:solidFill>
                  <a:srgbClr val="7030A0"/>
                </a:solidFill>
              </a:rPr>
              <a:t>ScadaBR</a:t>
            </a:r>
            <a:endParaRPr lang="en-US" b="1" dirty="0">
              <a:solidFill>
                <a:srgbClr val="7030A0"/>
              </a:solidFill>
            </a:endParaRPr>
          </a:p>
          <a:p>
            <a:pPr marL="514350" indent="-514350">
              <a:buFont typeface="+mj-lt"/>
              <a:buAutoNum type="arabicPeriod"/>
            </a:pPr>
            <a:r>
              <a:rPr lang="en-US" dirty="0"/>
              <a:t>Login using username </a:t>
            </a:r>
            <a:r>
              <a:rPr lang="en-US" b="1" dirty="0"/>
              <a:t>admin</a:t>
            </a:r>
            <a:r>
              <a:rPr lang="en-US" dirty="0"/>
              <a:t> / password </a:t>
            </a:r>
            <a:r>
              <a:rPr lang="en-US" b="1" dirty="0"/>
              <a:t>admin</a:t>
            </a:r>
            <a:endParaRPr lang="en-US" dirty="0"/>
          </a:p>
          <a:p>
            <a:pPr marL="514350" indent="-514350">
              <a:buFont typeface="+mj-lt"/>
              <a:buAutoNum type="arabicPeriod"/>
            </a:pPr>
            <a:r>
              <a:rPr lang="en-US" dirty="0"/>
              <a:t>Configure and enable </a:t>
            </a:r>
            <a:r>
              <a:rPr lang="en-US" b="1" i="1" dirty="0">
                <a:solidFill>
                  <a:srgbClr val="0070C0"/>
                </a:solidFill>
              </a:rPr>
              <a:t>data source</a:t>
            </a:r>
          </a:p>
          <a:p>
            <a:pPr marL="514350" indent="-514350">
              <a:buFont typeface="+mj-lt"/>
              <a:buAutoNum type="arabicPeriod"/>
            </a:pPr>
            <a:r>
              <a:rPr lang="en-US" dirty="0"/>
              <a:t>Create an HMI </a:t>
            </a:r>
            <a:r>
              <a:rPr lang="en-US" b="1" i="1" dirty="0">
                <a:solidFill>
                  <a:srgbClr val="0070C0"/>
                </a:solidFill>
              </a:rPr>
              <a:t>view</a:t>
            </a:r>
            <a:r>
              <a:rPr lang="en-US" dirty="0"/>
              <a:t> to show PLC program status</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23081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9" y="2633525"/>
            <a:ext cx="8229600" cy="1143000"/>
          </a:xfrm>
        </p:spPr>
        <p:txBody>
          <a:bodyPr>
            <a:normAutofit/>
          </a:bodyPr>
          <a:lstStyle/>
          <a:p>
            <a:r>
              <a:rPr lang="en-US" b="1" dirty="0">
                <a:solidFill>
                  <a:srgbClr val="0070C0"/>
                </a:solidFill>
              </a:rPr>
              <a:t>Configuration of Data Source</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2100097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944562"/>
          </a:xfrm>
        </p:spPr>
        <p:txBody>
          <a:bodyPr>
            <a:normAutofit/>
          </a:bodyPr>
          <a:lstStyle/>
          <a:p>
            <a:r>
              <a:rPr lang="en-US" b="1" dirty="0">
                <a:solidFill>
                  <a:srgbClr val="C00000"/>
                </a:solidFill>
              </a:rPr>
              <a:t>Configuration of Data Source - 1</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6" name="Picture 5">
            <a:extLst>
              <a:ext uri="{FF2B5EF4-FFF2-40B4-BE49-F238E27FC236}">
                <a16:creationId xmlns:a16="http://schemas.microsoft.com/office/drawing/2014/main" id="{3B162EB8-46B5-A14D-B0A7-FC0A0A3C90F4}"/>
              </a:ext>
            </a:extLst>
          </p:cNvPr>
          <p:cNvPicPr>
            <a:picLocks noChangeAspect="1"/>
          </p:cNvPicPr>
          <p:nvPr/>
        </p:nvPicPr>
        <p:blipFill rotWithShape="1">
          <a:blip r:embed="rId3"/>
          <a:srcRect l="15465" t="13024" r="6047" b="8280"/>
          <a:stretch/>
        </p:blipFill>
        <p:spPr>
          <a:xfrm>
            <a:off x="914399" y="1222745"/>
            <a:ext cx="7176977" cy="4497572"/>
          </a:xfrm>
          <a:prstGeom prst="rect">
            <a:avLst/>
          </a:prstGeom>
        </p:spPr>
      </p:pic>
      <p:sp>
        <p:nvSpPr>
          <p:cNvPr id="7" name="TextBox 6">
            <a:extLst>
              <a:ext uri="{FF2B5EF4-FFF2-40B4-BE49-F238E27FC236}">
                <a16:creationId xmlns:a16="http://schemas.microsoft.com/office/drawing/2014/main" id="{610F28F0-652A-3B40-B888-A583A2CD02D9}"/>
              </a:ext>
            </a:extLst>
          </p:cNvPr>
          <p:cNvSpPr txBox="1"/>
          <p:nvPr/>
        </p:nvSpPr>
        <p:spPr>
          <a:xfrm>
            <a:off x="2041452" y="5922643"/>
            <a:ext cx="4314899" cy="369332"/>
          </a:xfrm>
          <a:prstGeom prst="rect">
            <a:avLst/>
          </a:prstGeom>
          <a:noFill/>
        </p:spPr>
        <p:txBody>
          <a:bodyPr wrap="none" rtlCol="0">
            <a:spAutoFit/>
          </a:bodyPr>
          <a:lstStyle/>
          <a:p>
            <a:r>
              <a:rPr lang="en-US" dirty="0"/>
              <a:t>From the</a:t>
            </a:r>
            <a:r>
              <a:rPr lang="en-US" b="1" dirty="0"/>
              <a:t> </a:t>
            </a:r>
            <a:r>
              <a:rPr lang="en-US" b="1" dirty="0">
                <a:solidFill>
                  <a:srgbClr val="FF0000"/>
                </a:solidFill>
              </a:rPr>
              <a:t>View</a:t>
            </a:r>
            <a:r>
              <a:rPr lang="en-US" dirty="0"/>
              <a:t> tab, select </a:t>
            </a:r>
            <a:r>
              <a:rPr lang="en-US" b="1" dirty="0">
                <a:solidFill>
                  <a:srgbClr val="0070C0"/>
                </a:solidFill>
              </a:rPr>
              <a:t>Modbus IP </a:t>
            </a:r>
            <a:r>
              <a:rPr lang="en-US" dirty="0"/>
              <a:t>option</a:t>
            </a:r>
          </a:p>
        </p:txBody>
      </p:sp>
    </p:spTree>
    <p:extLst>
      <p:ext uri="{BB962C8B-B14F-4D97-AF65-F5344CB8AC3E}">
        <p14:creationId xmlns:p14="http://schemas.microsoft.com/office/powerpoint/2010/main" val="3482034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944562"/>
          </a:xfrm>
        </p:spPr>
        <p:txBody>
          <a:bodyPr>
            <a:normAutofit/>
          </a:bodyPr>
          <a:lstStyle/>
          <a:p>
            <a:r>
              <a:rPr lang="en-US" b="1" dirty="0">
                <a:solidFill>
                  <a:srgbClr val="C00000"/>
                </a:solidFill>
              </a:rPr>
              <a:t>Configuration of Data Source - 2</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105" name="Picture 104">
            <a:extLst>
              <a:ext uri="{FF2B5EF4-FFF2-40B4-BE49-F238E27FC236}">
                <a16:creationId xmlns:a16="http://schemas.microsoft.com/office/drawing/2014/main" id="{8D58C2AF-C3CE-974B-9972-B2085F8ADE48}"/>
              </a:ext>
            </a:extLst>
          </p:cNvPr>
          <p:cNvPicPr>
            <a:picLocks noChangeAspect="1"/>
          </p:cNvPicPr>
          <p:nvPr/>
        </p:nvPicPr>
        <p:blipFill rotWithShape="1">
          <a:blip r:embed="rId3"/>
          <a:srcRect l="15384" t="14410" r="6154" b="8257"/>
          <a:stretch/>
        </p:blipFill>
        <p:spPr>
          <a:xfrm>
            <a:off x="879230" y="1256013"/>
            <a:ext cx="7174524" cy="4419600"/>
          </a:xfrm>
          <a:prstGeom prst="rect">
            <a:avLst/>
          </a:prstGeom>
        </p:spPr>
      </p:pic>
      <p:sp>
        <p:nvSpPr>
          <p:cNvPr id="106" name="TextBox 105">
            <a:extLst>
              <a:ext uri="{FF2B5EF4-FFF2-40B4-BE49-F238E27FC236}">
                <a16:creationId xmlns:a16="http://schemas.microsoft.com/office/drawing/2014/main" id="{C73C920E-230B-2548-87FC-15C84B7DF317}"/>
              </a:ext>
            </a:extLst>
          </p:cNvPr>
          <p:cNvSpPr txBox="1"/>
          <p:nvPr/>
        </p:nvSpPr>
        <p:spPr>
          <a:xfrm>
            <a:off x="1455298" y="5911207"/>
            <a:ext cx="5695726" cy="369332"/>
          </a:xfrm>
          <a:prstGeom prst="rect">
            <a:avLst/>
          </a:prstGeom>
          <a:noFill/>
        </p:spPr>
        <p:txBody>
          <a:bodyPr wrap="none" rtlCol="0">
            <a:spAutoFit/>
          </a:bodyPr>
          <a:lstStyle/>
          <a:p>
            <a:r>
              <a:rPr lang="en-US" dirty="0"/>
              <a:t>From the</a:t>
            </a:r>
            <a:r>
              <a:rPr lang="en-US" b="1" dirty="0"/>
              <a:t> </a:t>
            </a:r>
            <a:r>
              <a:rPr lang="en-US" b="1" dirty="0">
                <a:solidFill>
                  <a:srgbClr val="FF0000"/>
                </a:solidFill>
              </a:rPr>
              <a:t>View</a:t>
            </a:r>
            <a:r>
              <a:rPr lang="en-US" dirty="0"/>
              <a:t> tab, select </a:t>
            </a:r>
            <a:r>
              <a:rPr lang="en-US" b="1" dirty="0">
                <a:solidFill>
                  <a:srgbClr val="0070C0"/>
                </a:solidFill>
              </a:rPr>
              <a:t>Add </a:t>
            </a:r>
            <a:r>
              <a:rPr lang="en-US" dirty="0"/>
              <a:t>option to create a new view</a:t>
            </a:r>
          </a:p>
        </p:txBody>
      </p:sp>
    </p:spTree>
    <p:extLst>
      <p:ext uri="{BB962C8B-B14F-4D97-AF65-F5344CB8AC3E}">
        <p14:creationId xmlns:p14="http://schemas.microsoft.com/office/powerpoint/2010/main" val="2523621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944562"/>
          </a:xfrm>
        </p:spPr>
        <p:txBody>
          <a:bodyPr>
            <a:normAutofit/>
          </a:bodyPr>
          <a:lstStyle/>
          <a:p>
            <a:r>
              <a:rPr lang="en-US" b="1" dirty="0">
                <a:solidFill>
                  <a:srgbClr val="C00000"/>
                </a:solidFill>
              </a:rPr>
              <a:t>Configuration of Data Source - 3</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5" name="Picture 4">
            <a:extLst>
              <a:ext uri="{FF2B5EF4-FFF2-40B4-BE49-F238E27FC236}">
                <a16:creationId xmlns:a16="http://schemas.microsoft.com/office/drawing/2014/main" id="{C386DDE2-B05B-3746-84F1-26DEE22CFA61}"/>
              </a:ext>
            </a:extLst>
          </p:cNvPr>
          <p:cNvPicPr>
            <a:picLocks noChangeAspect="1"/>
          </p:cNvPicPr>
          <p:nvPr/>
        </p:nvPicPr>
        <p:blipFill rotWithShape="1">
          <a:blip r:embed="rId3"/>
          <a:srcRect l="15513" t="12974" r="6025" b="8051"/>
          <a:stretch/>
        </p:blipFill>
        <p:spPr>
          <a:xfrm>
            <a:off x="984738" y="1409258"/>
            <a:ext cx="7174523" cy="451338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3217044" y="6020934"/>
            <a:ext cx="2709909" cy="369332"/>
          </a:xfrm>
          <a:prstGeom prst="rect">
            <a:avLst/>
          </a:prstGeom>
          <a:noFill/>
        </p:spPr>
        <p:txBody>
          <a:bodyPr wrap="none" rtlCol="0">
            <a:spAutoFit/>
          </a:bodyPr>
          <a:lstStyle/>
          <a:p>
            <a:r>
              <a:rPr lang="en-US" dirty="0"/>
              <a:t>View configuration options</a:t>
            </a:r>
          </a:p>
        </p:txBody>
      </p:sp>
    </p:spTree>
    <p:extLst>
      <p:ext uri="{BB962C8B-B14F-4D97-AF65-F5344CB8AC3E}">
        <p14:creationId xmlns:p14="http://schemas.microsoft.com/office/powerpoint/2010/main" val="277149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16055"/>
          </a:xfrm>
        </p:spPr>
        <p:txBody>
          <a:bodyPr>
            <a:normAutofit fontScale="90000"/>
          </a:bodyPr>
          <a:lstStyle/>
          <a:p>
            <a:r>
              <a:rPr lang="en-US" b="1" dirty="0">
                <a:solidFill>
                  <a:srgbClr val="C00000"/>
                </a:solidFill>
              </a:rPr>
              <a:t>Configuration of Data Source - 4</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838072" y="5664172"/>
            <a:ext cx="6435993" cy="923330"/>
          </a:xfrm>
          <a:prstGeom prst="rect">
            <a:avLst/>
          </a:prstGeom>
          <a:noFill/>
        </p:spPr>
        <p:txBody>
          <a:bodyPr wrap="none" rtlCol="0">
            <a:spAutoFit/>
          </a:bodyPr>
          <a:lstStyle/>
          <a:p>
            <a:r>
              <a:rPr lang="en-US" dirty="0"/>
              <a:t>Set </a:t>
            </a:r>
            <a:r>
              <a:rPr lang="en-US" b="1" dirty="0">
                <a:solidFill>
                  <a:srgbClr val="0070C0"/>
                </a:solidFill>
              </a:rPr>
              <a:t>name</a:t>
            </a:r>
            <a:r>
              <a:rPr lang="en-US" dirty="0"/>
              <a:t>, </a:t>
            </a:r>
            <a:r>
              <a:rPr lang="en-US" b="1" dirty="0">
                <a:solidFill>
                  <a:srgbClr val="0070C0"/>
                </a:solidFill>
              </a:rPr>
              <a:t>host</a:t>
            </a:r>
            <a:r>
              <a:rPr lang="en-US" dirty="0"/>
              <a:t>,</a:t>
            </a:r>
            <a:r>
              <a:rPr lang="en-US" b="1" dirty="0">
                <a:solidFill>
                  <a:srgbClr val="0070C0"/>
                </a:solidFill>
              </a:rPr>
              <a:t> </a:t>
            </a:r>
            <a:r>
              <a:rPr lang="en-US" dirty="0"/>
              <a:t>and </a:t>
            </a:r>
            <a:r>
              <a:rPr lang="en-US" b="1" dirty="0">
                <a:solidFill>
                  <a:srgbClr val="0070C0"/>
                </a:solidFill>
              </a:rPr>
              <a:t>update period</a:t>
            </a:r>
            <a:r>
              <a:rPr lang="en-US" dirty="0"/>
              <a:t> options</a:t>
            </a:r>
          </a:p>
          <a:p>
            <a:r>
              <a:rPr lang="en-US" dirty="0"/>
              <a:t>Hit </a:t>
            </a:r>
            <a:r>
              <a:rPr lang="en-US" b="1" dirty="0">
                <a:solidFill>
                  <a:srgbClr val="FF0000"/>
                </a:solidFill>
              </a:rPr>
              <a:t>Save</a:t>
            </a:r>
            <a:r>
              <a:rPr lang="en-US" dirty="0"/>
              <a:t> icon</a:t>
            </a:r>
          </a:p>
          <a:p>
            <a:r>
              <a:rPr lang="en-US" dirty="0"/>
              <a:t>For </a:t>
            </a:r>
            <a:r>
              <a:rPr lang="en-US" b="1" dirty="0">
                <a:solidFill>
                  <a:srgbClr val="7030A0"/>
                </a:solidFill>
              </a:rPr>
              <a:t>Transport type</a:t>
            </a:r>
            <a:r>
              <a:rPr lang="en-US" dirty="0"/>
              <a:t>, TCP works, TCP with Keep-Alive is more reliable</a:t>
            </a:r>
          </a:p>
        </p:txBody>
      </p:sp>
      <p:grpSp>
        <p:nvGrpSpPr>
          <p:cNvPr id="5" name="Group 4">
            <a:extLst>
              <a:ext uri="{FF2B5EF4-FFF2-40B4-BE49-F238E27FC236}">
                <a16:creationId xmlns:a16="http://schemas.microsoft.com/office/drawing/2014/main" id="{6961E1CE-CFF2-5B40-8665-C37D4CC22735}"/>
              </a:ext>
            </a:extLst>
          </p:cNvPr>
          <p:cNvGrpSpPr/>
          <p:nvPr/>
        </p:nvGrpSpPr>
        <p:grpSpPr>
          <a:xfrm>
            <a:off x="739938" y="791681"/>
            <a:ext cx="7763448" cy="4855316"/>
            <a:chOff x="739938" y="1078763"/>
            <a:chExt cx="7763448" cy="4855316"/>
          </a:xfrm>
        </p:grpSpPr>
        <p:pic>
          <p:nvPicPr>
            <p:cNvPr id="7" name="Picture 6">
              <a:extLst>
                <a:ext uri="{FF2B5EF4-FFF2-40B4-BE49-F238E27FC236}">
                  <a16:creationId xmlns:a16="http://schemas.microsoft.com/office/drawing/2014/main" id="{AED6A3C2-C4F2-7341-A4F3-8A3C3EC1B3E6}"/>
                </a:ext>
              </a:extLst>
            </p:cNvPr>
            <p:cNvPicPr>
              <a:picLocks noChangeAspect="1"/>
            </p:cNvPicPr>
            <p:nvPr/>
          </p:nvPicPr>
          <p:blipFill rotWithShape="1">
            <a:blip r:embed="rId3"/>
            <a:srcRect l="15257" t="13179" r="6025" b="8051"/>
            <a:stretch/>
          </p:blipFill>
          <p:spPr>
            <a:xfrm>
              <a:off x="739938" y="1078763"/>
              <a:ext cx="7763448" cy="4855316"/>
            </a:xfrm>
            <a:prstGeom prst="rect">
              <a:avLst/>
            </a:prstGeom>
          </p:spPr>
        </p:pic>
        <p:sp>
          <p:nvSpPr>
            <p:cNvPr id="8" name="Right Arrow 7">
              <a:extLst>
                <a:ext uri="{FF2B5EF4-FFF2-40B4-BE49-F238E27FC236}">
                  <a16:creationId xmlns:a16="http://schemas.microsoft.com/office/drawing/2014/main" id="{FCA6600C-5DEE-6648-AD2B-E6828706A8AA}"/>
                </a:ext>
              </a:extLst>
            </p:cNvPr>
            <p:cNvSpPr/>
            <p:nvPr/>
          </p:nvSpPr>
          <p:spPr>
            <a:xfrm>
              <a:off x="2602523" y="2142173"/>
              <a:ext cx="339969" cy="214166"/>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7F12C037-E5FB-6C40-B422-5D0BC90FC679}"/>
                </a:ext>
              </a:extLst>
            </p:cNvPr>
            <p:cNvSpPr/>
            <p:nvPr/>
          </p:nvSpPr>
          <p:spPr>
            <a:xfrm>
              <a:off x="1161277" y="2356339"/>
              <a:ext cx="339969" cy="214166"/>
            </a:xfrm>
            <a:prstGeom prst="righ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52920CE-B83F-CB40-9E23-8E8EB86FE20D}"/>
                </a:ext>
              </a:extLst>
            </p:cNvPr>
            <p:cNvSpPr/>
            <p:nvPr/>
          </p:nvSpPr>
          <p:spPr>
            <a:xfrm>
              <a:off x="944400" y="2670274"/>
              <a:ext cx="339969" cy="214166"/>
            </a:xfrm>
            <a:prstGeom prst="righ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FE8C64EB-493A-B648-90AF-0B06CBD79E04}"/>
                </a:ext>
              </a:extLst>
            </p:cNvPr>
            <p:cNvSpPr/>
            <p:nvPr/>
          </p:nvSpPr>
          <p:spPr>
            <a:xfrm>
              <a:off x="1331261" y="4428736"/>
              <a:ext cx="339969" cy="214166"/>
            </a:xfrm>
            <a:prstGeom prst="righ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Left Arrow 2">
              <a:extLst>
                <a:ext uri="{FF2B5EF4-FFF2-40B4-BE49-F238E27FC236}">
                  <a16:creationId xmlns:a16="http://schemas.microsoft.com/office/drawing/2014/main" id="{32E3BC40-37A7-CD42-9E35-5D1ABCCA8875}"/>
                </a:ext>
              </a:extLst>
            </p:cNvPr>
            <p:cNvSpPr/>
            <p:nvPr/>
          </p:nvSpPr>
          <p:spPr>
            <a:xfrm>
              <a:off x="2942492" y="4237350"/>
              <a:ext cx="393405" cy="191386"/>
            </a:xfrm>
            <a:prstGeom prst="leftArrow">
              <a:avLst/>
            </a:prstGeom>
            <a:solidFill>
              <a:srgbClr val="7030A0"/>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6570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944562"/>
          </a:xfrm>
        </p:spPr>
        <p:txBody>
          <a:bodyPr>
            <a:normAutofit/>
          </a:bodyPr>
          <a:lstStyle/>
          <a:p>
            <a:r>
              <a:rPr lang="en-US" b="1" dirty="0">
                <a:solidFill>
                  <a:srgbClr val="C00000"/>
                </a:solidFill>
              </a:rPr>
              <a:t>Configuration of Data Source - 5</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1333216" y="5653234"/>
            <a:ext cx="6152197" cy="369332"/>
          </a:xfrm>
          <a:prstGeom prst="rect">
            <a:avLst/>
          </a:prstGeom>
          <a:noFill/>
        </p:spPr>
        <p:txBody>
          <a:bodyPr wrap="none" rtlCol="0">
            <a:spAutoFit/>
          </a:bodyPr>
          <a:lstStyle/>
          <a:p>
            <a:r>
              <a:rPr lang="en-US" dirty="0"/>
              <a:t>Set </a:t>
            </a:r>
            <a:r>
              <a:rPr lang="en-US" b="1" dirty="0">
                <a:solidFill>
                  <a:srgbClr val="0070C0"/>
                </a:solidFill>
              </a:rPr>
              <a:t>number of registers</a:t>
            </a:r>
            <a:r>
              <a:rPr lang="en-US" dirty="0"/>
              <a:t> to </a:t>
            </a:r>
            <a:r>
              <a:rPr lang="en-US" b="1" dirty="0"/>
              <a:t>10 </a:t>
            </a:r>
            <a:r>
              <a:rPr lang="en-US" dirty="0"/>
              <a:t>and </a:t>
            </a:r>
            <a:r>
              <a:rPr lang="en-US" b="1" dirty="0">
                <a:solidFill>
                  <a:srgbClr val="0070C0"/>
                </a:solidFill>
              </a:rPr>
              <a:t>register range </a:t>
            </a:r>
            <a:r>
              <a:rPr lang="en-US" dirty="0"/>
              <a:t>to </a:t>
            </a:r>
            <a:r>
              <a:rPr lang="en-US" b="1" dirty="0"/>
              <a:t>Input status</a:t>
            </a:r>
          </a:p>
        </p:txBody>
      </p:sp>
      <p:pic>
        <p:nvPicPr>
          <p:cNvPr id="5" name="Picture 4">
            <a:extLst>
              <a:ext uri="{FF2B5EF4-FFF2-40B4-BE49-F238E27FC236}">
                <a16:creationId xmlns:a16="http://schemas.microsoft.com/office/drawing/2014/main" id="{52DC3D04-5D58-644C-814A-A281EFDA0E1C}"/>
              </a:ext>
            </a:extLst>
          </p:cNvPr>
          <p:cNvPicPr>
            <a:picLocks noChangeAspect="1"/>
          </p:cNvPicPr>
          <p:nvPr/>
        </p:nvPicPr>
        <p:blipFill rotWithShape="1">
          <a:blip r:embed="rId3"/>
          <a:srcRect l="15606" t="12769" r="5897" b="7846"/>
          <a:stretch/>
        </p:blipFill>
        <p:spPr>
          <a:xfrm>
            <a:off x="1042910" y="1020419"/>
            <a:ext cx="7177738" cy="4536830"/>
          </a:xfrm>
          <a:prstGeom prst="rect">
            <a:avLst/>
          </a:prstGeom>
        </p:spPr>
      </p:pic>
      <p:sp>
        <p:nvSpPr>
          <p:cNvPr id="12" name="Left Arrow 11">
            <a:extLst>
              <a:ext uri="{FF2B5EF4-FFF2-40B4-BE49-F238E27FC236}">
                <a16:creationId xmlns:a16="http://schemas.microsoft.com/office/drawing/2014/main" id="{481E952C-784A-E449-A735-4EEF57D2EB62}"/>
              </a:ext>
            </a:extLst>
          </p:cNvPr>
          <p:cNvSpPr/>
          <p:nvPr/>
        </p:nvSpPr>
        <p:spPr>
          <a:xfrm>
            <a:off x="5720862" y="2801815"/>
            <a:ext cx="410307" cy="18757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5B939FE0-C32F-C847-A107-C768ED570EF7}"/>
              </a:ext>
            </a:extLst>
          </p:cNvPr>
          <p:cNvSpPr/>
          <p:nvPr/>
        </p:nvSpPr>
        <p:spPr>
          <a:xfrm>
            <a:off x="5873262" y="3106614"/>
            <a:ext cx="410307" cy="18757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416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302D86-12C9-E34B-9E97-4B112020E0F1}"/>
              </a:ext>
            </a:extLst>
          </p:cNvPr>
          <p:cNvPicPr>
            <a:picLocks noChangeAspect="1"/>
          </p:cNvPicPr>
          <p:nvPr/>
        </p:nvPicPr>
        <p:blipFill rotWithShape="1">
          <a:blip r:embed="rId2"/>
          <a:srcRect l="49872" t="39230" r="31154" b="28565"/>
          <a:stretch/>
        </p:blipFill>
        <p:spPr>
          <a:xfrm>
            <a:off x="5530914" y="824390"/>
            <a:ext cx="2018442" cy="2141186"/>
          </a:xfrm>
          <a:prstGeom prst="rect">
            <a:avLst/>
          </a:prstGeom>
        </p:spPr>
      </p:pic>
      <p:pic>
        <p:nvPicPr>
          <p:cNvPr id="7" name="Picture 6">
            <a:extLst>
              <a:ext uri="{FF2B5EF4-FFF2-40B4-BE49-F238E27FC236}">
                <a16:creationId xmlns:a16="http://schemas.microsoft.com/office/drawing/2014/main" id="{C222D2C5-92BD-9B4B-BCD6-03278217F611}"/>
              </a:ext>
            </a:extLst>
          </p:cNvPr>
          <p:cNvPicPr>
            <a:picLocks noChangeAspect="1"/>
          </p:cNvPicPr>
          <p:nvPr/>
        </p:nvPicPr>
        <p:blipFill rotWithShape="1">
          <a:blip r:embed="rId3"/>
          <a:srcRect l="49872" t="39436" r="31025" b="28965"/>
          <a:stretch/>
        </p:blipFill>
        <p:spPr>
          <a:xfrm>
            <a:off x="3104240" y="854210"/>
            <a:ext cx="2042192" cy="2111366"/>
          </a:xfrm>
          <a:prstGeom prst="rect">
            <a:avLst/>
          </a:prstGeom>
        </p:spPr>
      </p:pic>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Configuration of Data Source - 6</a:t>
            </a:r>
          </a:p>
        </p:txBody>
      </p:sp>
      <p:pic>
        <p:nvPicPr>
          <p:cNvPr id="4" name="Picture 3" descr="new-uah-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617338" y="5472414"/>
            <a:ext cx="7293728" cy="1200329"/>
          </a:xfrm>
          <a:prstGeom prst="rect">
            <a:avLst/>
          </a:prstGeom>
          <a:noFill/>
        </p:spPr>
        <p:txBody>
          <a:bodyPr wrap="none" rtlCol="0">
            <a:spAutoFit/>
          </a:bodyPr>
          <a:lstStyle/>
          <a:p>
            <a:r>
              <a:rPr lang="en-US" dirty="0"/>
              <a:t>Test </a:t>
            </a:r>
            <a:r>
              <a:rPr lang="en-US" dirty="0" err="1"/>
              <a:t>ScadaBR</a:t>
            </a:r>
            <a:r>
              <a:rPr lang="en-US" dirty="0"/>
              <a:t> to </a:t>
            </a:r>
            <a:r>
              <a:rPr lang="en-US" dirty="0" err="1"/>
              <a:t>OpenPLC</a:t>
            </a:r>
            <a:r>
              <a:rPr lang="en-US" dirty="0"/>
              <a:t> connectivity</a:t>
            </a:r>
            <a:endParaRPr lang="en-US" b="1" dirty="0"/>
          </a:p>
          <a:p>
            <a:pPr marL="342900" indent="-342900">
              <a:buFont typeface="+mj-lt"/>
              <a:buAutoNum type="arabicPeriod"/>
            </a:pPr>
            <a:r>
              <a:rPr lang="en-US" dirty="0"/>
              <a:t>Hit </a:t>
            </a:r>
            <a:r>
              <a:rPr lang="en-US" b="1" dirty="0">
                <a:solidFill>
                  <a:srgbClr val="7030A0"/>
                </a:solidFill>
              </a:rPr>
              <a:t>Read Data</a:t>
            </a:r>
            <a:r>
              <a:rPr lang="en-US" dirty="0">
                <a:solidFill>
                  <a:srgbClr val="7030A0"/>
                </a:solidFill>
              </a:rPr>
              <a:t> </a:t>
            </a:r>
            <a:r>
              <a:rPr lang="en-US" dirty="0"/>
              <a:t>icon with and without holding push buttons (input status)</a:t>
            </a:r>
          </a:p>
          <a:p>
            <a:pPr marL="342900" indent="-342900">
              <a:buFont typeface="+mj-lt"/>
              <a:buAutoNum type="arabicPeriod"/>
            </a:pPr>
            <a:r>
              <a:rPr lang="en-US" dirty="0"/>
              <a:t>Repeat for LED (change register range to </a:t>
            </a:r>
            <a:r>
              <a:rPr lang="en-US" b="1" dirty="0"/>
              <a:t>output status</a:t>
            </a:r>
            <a:r>
              <a:rPr lang="en-US" dirty="0"/>
              <a:t>)</a:t>
            </a:r>
          </a:p>
          <a:p>
            <a:pPr marL="342900" indent="-342900">
              <a:buFont typeface="+mj-lt"/>
              <a:buAutoNum type="arabicPeriod"/>
            </a:pPr>
            <a:r>
              <a:rPr lang="en-US" dirty="0"/>
              <a:t>If you see state change, then </a:t>
            </a:r>
            <a:r>
              <a:rPr lang="en-US" dirty="0" err="1"/>
              <a:t>ScadaBR</a:t>
            </a:r>
            <a:r>
              <a:rPr lang="en-US" dirty="0"/>
              <a:t> is interacting with </a:t>
            </a:r>
            <a:r>
              <a:rPr lang="en-US" dirty="0" err="1"/>
              <a:t>OpenPLC</a:t>
            </a:r>
            <a:endParaRPr lang="en-US" dirty="0"/>
          </a:p>
        </p:txBody>
      </p:sp>
      <p:sp>
        <p:nvSpPr>
          <p:cNvPr id="13" name="Left Arrow 12">
            <a:extLst>
              <a:ext uri="{FF2B5EF4-FFF2-40B4-BE49-F238E27FC236}">
                <a16:creationId xmlns:a16="http://schemas.microsoft.com/office/drawing/2014/main" id="{5B939FE0-C32F-C847-A107-C768ED570EF7}"/>
              </a:ext>
            </a:extLst>
          </p:cNvPr>
          <p:cNvSpPr/>
          <p:nvPr/>
        </p:nvSpPr>
        <p:spPr>
          <a:xfrm>
            <a:off x="4858180" y="1188495"/>
            <a:ext cx="410307" cy="187570"/>
          </a:xfrm>
          <a:prstGeom prst="lef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Left Arrow 13">
            <a:extLst>
              <a:ext uri="{FF2B5EF4-FFF2-40B4-BE49-F238E27FC236}">
                <a16:creationId xmlns:a16="http://schemas.microsoft.com/office/drawing/2014/main" id="{1F3EC49A-CC36-5C40-8102-ADD717278331}"/>
              </a:ext>
            </a:extLst>
          </p:cNvPr>
          <p:cNvSpPr/>
          <p:nvPr/>
        </p:nvSpPr>
        <p:spPr>
          <a:xfrm>
            <a:off x="3608332" y="2155215"/>
            <a:ext cx="410307" cy="187570"/>
          </a:xfrm>
          <a:prstGeom prst="lef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29BF61-25DF-A049-9DDE-B2DDF66062C1}"/>
              </a:ext>
            </a:extLst>
          </p:cNvPr>
          <p:cNvSpPr txBox="1"/>
          <p:nvPr/>
        </p:nvSpPr>
        <p:spPr>
          <a:xfrm>
            <a:off x="617338" y="1649560"/>
            <a:ext cx="2364847" cy="646331"/>
          </a:xfrm>
          <a:prstGeom prst="rect">
            <a:avLst/>
          </a:prstGeom>
          <a:noFill/>
        </p:spPr>
        <p:txBody>
          <a:bodyPr wrap="square" rtlCol="0">
            <a:spAutoFit/>
          </a:bodyPr>
          <a:lstStyle/>
          <a:p>
            <a:r>
              <a:rPr lang="en-US" dirty="0"/>
              <a:t>Verify Push Button #2 </a:t>
            </a:r>
            <a:r>
              <a:rPr lang="en-US" b="1" i="1" dirty="0">
                <a:solidFill>
                  <a:srgbClr val="0070C0"/>
                </a:solidFill>
              </a:rPr>
              <a:t>input status </a:t>
            </a:r>
            <a:r>
              <a:rPr lang="en-US" dirty="0"/>
              <a:t>change</a:t>
            </a:r>
          </a:p>
        </p:txBody>
      </p:sp>
      <p:sp>
        <p:nvSpPr>
          <p:cNvPr id="15" name="Left Arrow 14">
            <a:extLst>
              <a:ext uri="{FF2B5EF4-FFF2-40B4-BE49-F238E27FC236}">
                <a16:creationId xmlns:a16="http://schemas.microsoft.com/office/drawing/2014/main" id="{1A84D411-4148-7345-9314-D69686374474}"/>
              </a:ext>
            </a:extLst>
          </p:cNvPr>
          <p:cNvSpPr/>
          <p:nvPr/>
        </p:nvSpPr>
        <p:spPr>
          <a:xfrm>
            <a:off x="6023284" y="2120046"/>
            <a:ext cx="410307" cy="187570"/>
          </a:xfrm>
          <a:prstGeom prst="lef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750A88E-7A58-CD47-9E47-77668AF5EEC8}"/>
              </a:ext>
            </a:extLst>
          </p:cNvPr>
          <p:cNvPicPr>
            <a:picLocks noChangeAspect="1"/>
          </p:cNvPicPr>
          <p:nvPr/>
        </p:nvPicPr>
        <p:blipFill rotWithShape="1">
          <a:blip r:embed="rId5"/>
          <a:srcRect l="49744" t="38251" r="31025" b="29796"/>
          <a:stretch/>
        </p:blipFill>
        <p:spPr>
          <a:xfrm>
            <a:off x="3104239" y="3245206"/>
            <a:ext cx="2042193" cy="2120824"/>
          </a:xfrm>
          <a:prstGeom prst="rect">
            <a:avLst/>
          </a:prstGeom>
        </p:spPr>
      </p:pic>
      <p:sp>
        <p:nvSpPr>
          <p:cNvPr id="17" name="Left Arrow 16">
            <a:extLst>
              <a:ext uri="{FF2B5EF4-FFF2-40B4-BE49-F238E27FC236}">
                <a16:creationId xmlns:a16="http://schemas.microsoft.com/office/drawing/2014/main" id="{74350592-2D38-2C47-BB4B-16017BA46753}"/>
              </a:ext>
            </a:extLst>
          </p:cNvPr>
          <p:cNvSpPr/>
          <p:nvPr/>
        </p:nvSpPr>
        <p:spPr>
          <a:xfrm>
            <a:off x="3535618" y="4278304"/>
            <a:ext cx="410307" cy="18757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8D3E29E0-65C4-F548-B41E-F7274427C04F}"/>
              </a:ext>
            </a:extLst>
          </p:cNvPr>
          <p:cNvPicPr>
            <a:picLocks noChangeAspect="1"/>
          </p:cNvPicPr>
          <p:nvPr/>
        </p:nvPicPr>
        <p:blipFill rotWithShape="1">
          <a:blip r:embed="rId6"/>
          <a:srcRect l="49744" t="38251" r="31153" b="30000"/>
          <a:stretch/>
        </p:blipFill>
        <p:spPr>
          <a:xfrm>
            <a:off x="5530913" y="3233668"/>
            <a:ext cx="2052793" cy="2132362"/>
          </a:xfrm>
          <a:prstGeom prst="rect">
            <a:avLst/>
          </a:prstGeom>
        </p:spPr>
      </p:pic>
      <p:sp>
        <p:nvSpPr>
          <p:cNvPr id="20" name="Left Arrow 19">
            <a:extLst>
              <a:ext uri="{FF2B5EF4-FFF2-40B4-BE49-F238E27FC236}">
                <a16:creationId xmlns:a16="http://schemas.microsoft.com/office/drawing/2014/main" id="{F61600E1-3A2A-E340-9534-328F9F496099}"/>
              </a:ext>
            </a:extLst>
          </p:cNvPr>
          <p:cNvSpPr/>
          <p:nvPr/>
        </p:nvSpPr>
        <p:spPr>
          <a:xfrm>
            <a:off x="6011560" y="4284936"/>
            <a:ext cx="410307" cy="18757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FBFE4D5-9B05-5A4A-AA01-944DADB54A1D}"/>
              </a:ext>
            </a:extLst>
          </p:cNvPr>
          <p:cNvSpPr txBox="1"/>
          <p:nvPr/>
        </p:nvSpPr>
        <p:spPr>
          <a:xfrm>
            <a:off x="617338" y="3832059"/>
            <a:ext cx="2364847" cy="646331"/>
          </a:xfrm>
          <a:prstGeom prst="rect">
            <a:avLst/>
          </a:prstGeom>
          <a:noFill/>
        </p:spPr>
        <p:txBody>
          <a:bodyPr wrap="square" rtlCol="0">
            <a:spAutoFit/>
          </a:bodyPr>
          <a:lstStyle/>
          <a:p>
            <a:r>
              <a:rPr lang="en-US" dirty="0"/>
              <a:t>Verify LED </a:t>
            </a:r>
            <a:r>
              <a:rPr lang="en-US" b="1" i="1" dirty="0">
                <a:solidFill>
                  <a:srgbClr val="FF0000"/>
                </a:solidFill>
              </a:rPr>
              <a:t>output status </a:t>
            </a:r>
            <a:r>
              <a:rPr lang="en-US" dirty="0"/>
              <a:t>change</a:t>
            </a:r>
          </a:p>
        </p:txBody>
      </p:sp>
      <p:sp>
        <p:nvSpPr>
          <p:cNvPr id="22" name="Left Arrow 21">
            <a:extLst>
              <a:ext uri="{FF2B5EF4-FFF2-40B4-BE49-F238E27FC236}">
                <a16:creationId xmlns:a16="http://schemas.microsoft.com/office/drawing/2014/main" id="{33F3126A-9362-7844-87E2-D8C7F0A6DDC2}"/>
              </a:ext>
            </a:extLst>
          </p:cNvPr>
          <p:cNvSpPr/>
          <p:nvPr/>
        </p:nvSpPr>
        <p:spPr>
          <a:xfrm>
            <a:off x="4874729" y="3571232"/>
            <a:ext cx="410307" cy="18757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89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Outline</a:t>
            </a:r>
          </a:p>
        </p:txBody>
      </p:sp>
      <p:sp>
        <p:nvSpPr>
          <p:cNvPr id="3" name="Content Placeholder 2"/>
          <p:cNvSpPr>
            <a:spLocks noGrp="1"/>
          </p:cNvSpPr>
          <p:nvPr>
            <p:ph idx="1"/>
          </p:nvPr>
        </p:nvSpPr>
        <p:spPr/>
        <p:txBody>
          <a:bodyPr/>
          <a:lstStyle/>
          <a:p>
            <a:r>
              <a:rPr lang="en-US" dirty="0"/>
              <a:t>Introduction</a:t>
            </a:r>
          </a:p>
          <a:p>
            <a:r>
              <a:rPr lang="en-US" dirty="0" err="1"/>
              <a:t>ScadaBR</a:t>
            </a:r>
            <a:r>
              <a:rPr lang="en-US" dirty="0"/>
              <a:t> Installation</a:t>
            </a:r>
          </a:p>
          <a:p>
            <a:r>
              <a:rPr lang="en-US" dirty="0"/>
              <a:t>Creating an HMI Using </a:t>
            </a:r>
            <a:r>
              <a:rPr lang="en-US" dirty="0" err="1"/>
              <a:t>ScadaBR</a:t>
            </a:r>
            <a:endParaRPr lang="en-US" dirty="0"/>
          </a:p>
          <a:p>
            <a:pPr lvl="1"/>
            <a:r>
              <a:rPr lang="en-US" dirty="0"/>
              <a:t>Configuring Data Source</a:t>
            </a:r>
          </a:p>
          <a:p>
            <a:pPr lvl="1"/>
            <a:r>
              <a:rPr lang="en-US" dirty="0"/>
              <a:t>Creating HMI View</a:t>
            </a:r>
          </a:p>
          <a:p>
            <a:r>
              <a:rPr lang="en-US" dirty="0"/>
              <a:t>Suggested Reading</a:t>
            </a:r>
          </a:p>
          <a:p>
            <a:r>
              <a:rPr lang="en-US" dirty="0"/>
              <a:t>Hands-On Laboratory Exercise #4</a:t>
            </a:r>
          </a:p>
          <a:p>
            <a:endParaRPr lang="en-US" dirty="0"/>
          </a:p>
          <a:p>
            <a:pPr marL="0" indent="0">
              <a:buNone/>
            </a:pPr>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590874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Configuration of Data Source - 7</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1043983" y="5472414"/>
            <a:ext cx="7056034" cy="923330"/>
          </a:xfrm>
          <a:prstGeom prst="rect">
            <a:avLst/>
          </a:prstGeom>
          <a:noFill/>
        </p:spPr>
        <p:txBody>
          <a:bodyPr wrap="none" rtlCol="0">
            <a:spAutoFit/>
          </a:bodyPr>
          <a:lstStyle/>
          <a:p>
            <a:pPr marL="285750" indent="-285750">
              <a:buFont typeface="Arial" panose="020B0604020202020204" pitchFamily="34" charset="0"/>
              <a:buChar char="•"/>
            </a:pPr>
            <a:r>
              <a:rPr lang="en-US" dirty="0" err="1"/>
              <a:t>ScadaBR</a:t>
            </a:r>
            <a:r>
              <a:rPr lang="en-US" dirty="0"/>
              <a:t> has been correctly configured to communicate with </a:t>
            </a:r>
            <a:r>
              <a:rPr lang="en-US" dirty="0" err="1"/>
              <a:t>OpenPLC</a:t>
            </a:r>
            <a:endParaRPr lang="en-US" dirty="0"/>
          </a:p>
          <a:p>
            <a:pPr marL="285750" indent="-285750">
              <a:buFont typeface="Arial" panose="020B0604020202020204" pitchFamily="34" charset="0"/>
              <a:buChar char="•"/>
            </a:pPr>
            <a:r>
              <a:rPr lang="en-US" dirty="0"/>
              <a:t>Now we need to select specific data points to monitor via the HMI </a:t>
            </a:r>
          </a:p>
          <a:p>
            <a:pPr marL="285750" indent="-285750">
              <a:buFont typeface="Arial" panose="020B0604020202020204" pitchFamily="34" charset="0"/>
              <a:buChar char="•"/>
            </a:pPr>
            <a:r>
              <a:rPr lang="en-US" dirty="0"/>
              <a:t>Scroll down and hit </a:t>
            </a:r>
            <a:r>
              <a:rPr lang="en-US" b="1" dirty="0">
                <a:solidFill>
                  <a:srgbClr val="0070C0"/>
                </a:solidFill>
              </a:rPr>
              <a:t>Add point</a:t>
            </a:r>
          </a:p>
        </p:txBody>
      </p:sp>
      <p:pic>
        <p:nvPicPr>
          <p:cNvPr id="9" name="Picture 8">
            <a:extLst>
              <a:ext uri="{FF2B5EF4-FFF2-40B4-BE49-F238E27FC236}">
                <a16:creationId xmlns:a16="http://schemas.microsoft.com/office/drawing/2014/main" id="{0C18E633-6845-A348-844D-0301E2201E8B}"/>
              </a:ext>
            </a:extLst>
          </p:cNvPr>
          <p:cNvPicPr>
            <a:picLocks noChangeAspect="1"/>
          </p:cNvPicPr>
          <p:nvPr/>
        </p:nvPicPr>
        <p:blipFill rotWithShape="1">
          <a:blip r:embed="rId3"/>
          <a:srcRect l="15508" t="12957" r="6231" b="9206"/>
          <a:stretch/>
        </p:blipFill>
        <p:spPr>
          <a:xfrm>
            <a:off x="1245704" y="851974"/>
            <a:ext cx="7156175" cy="4448404"/>
          </a:xfrm>
          <a:prstGeom prst="rect">
            <a:avLst/>
          </a:prstGeom>
        </p:spPr>
      </p:pic>
    </p:spTree>
    <p:extLst>
      <p:ext uri="{BB962C8B-B14F-4D97-AF65-F5344CB8AC3E}">
        <p14:creationId xmlns:p14="http://schemas.microsoft.com/office/powerpoint/2010/main" val="249609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Configuration of Data Source - 8</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3018104" y="5774808"/>
            <a:ext cx="3451779" cy="923330"/>
          </a:xfrm>
          <a:prstGeom prst="rect">
            <a:avLst/>
          </a:prstGeom>
          <a:noFill/>
        </p:spPr>
        <p:txBody>
          <a:bodyPr wrap="none" rtlCol="0">
            <a:spAutoFit/>
          </a:bodyPr>
          <a:lstStyle/>
          <a:p>
            <a:pPr marL="285750" indent="-285750">
              <a:buFont typeface="Arial" panose="020B0604020202020204" pitchFamily="34" charset="0"/>
              <a:buChar char="•"/>
            </a:pPr>
            <a:r>
              <a:rPr lang="en-US" dirty="0"/>
              <a:t>Enter name of output coil </a:t>
            </a:r>
            <a:r>
              <a:rPr lang="en-US" b="1" dirty="0">
                <a:solidFill>
                  <a:srgbClr val="0070C0"/>
                </a:solidFill>
              </a:rPr>
              <a:t>LED</a:t>
            </a:r>
          </a:p>
          <a:p>
            <a:pPr marL="285750" indent="-285750">
              <a:buFont typeface="Arial" panose="020B0604020202020204" pitchFamily="34" charset="0"/>
              <a:buChar char="•"/>
            </a:pPr>
            <a:r>
              <a:rPr lang="en-US" dirty="0"/>
              <a:t>Set Register range to </a:t>
            </a:r>
            <a:r>
              <a:rPr lang="en-US" b="1" dirty="0">
                <a:solidFill>
                  <a:srgbClr val="0070C0"/>
                </a:solidFill>
              </a:rPr>
              <a:t>coil status </a:t>
            </a:r>
          </a:p>
          <a:p>
            <a:pPr marL="285750" indent="-285750">
              <a:buFont typeface="Arial" panose="020B0604020202020204" pitchFamily="34" charset="0"/>
              <a:buChar char="•"/>
            </a:pPr>
            <a:r>
              <a:rPr lang="en-US" dirty="0"/>
              <a:t>Scroll down and hit </a:t>
            </a:r>
            <a:r>
              <a:rPr lang="en-US" b="1" dirty="0">
                <a:solidFill>
                  <a:srgbClr val="FF0000"/>
                </a:solidFill>
              </a:rPr>
              <a:t>Save</a:t>
            </a:r>
            <a:r>
              <a:rPr lang="en-US" i="1" dirty="0">
                <a:solidFill>
                  <a:srgbClr val="0070C0"/>
                </a:solidFill>
              </a:rPr>
              <a:t> </a:t>
            </a:r>
            <a:r>
              <a:rPr lang="en-US" dirty="0"/>
              <a:t>icon</a:t>
            </a:r>
            <a:endParaRPr lang="en-US" b="1" dirty="0"/>
          </a:p>
        </p:txBody>
      </p:sp>
      <p:pic>
        <p:nvPicPr>
          <p:cNvPr id="5" name="Picture 4">
            <a:extLst>
              <a:ext uri="{FF2B5EF4-FFF2-40B4-BE49-F238E27FC236}">
                <a16:creationId xmlns:a16="http://schemas.microsoft.com/office/drawing/2014/main" id="{60400A9D-94A7-2843-901A-DE0123139147}"/>
              </a:ext>
            </a:extLst>
          </p:cNvPr>
          <p:cNvPicPr>
            <a:picLocks noChangeAspect="1"/>
          </p:cNvPicPr>
          <p:nvPr/>
        </p:nvPicPr>
        <p:blipFill rotWithShape="1">
          <a:blip r:embed="rId3"/>
          <a:srcRect l="15217" t="12029" r="6377" b="9131"/>
          <a:stretch/>
        </p:blipFill>
        <p:spPr>
          <a:xfrm>
            <a:off x="918700" y="823306"/>
            <a:ext cx="7650588" cy="4808134"/>
          </a:xfrm>
          <a:prstGeom prst="rect">
            <a:avLst/>
          </a:prstGeom>
        </p:spPr>
      </p:pic>
      <p:sp>
        <p:nvSpPr>
          <p:cNvPr id="8" name="Left Arrow 7">
            <a:extLst>
              <a:ext uri="{FF2B5EF4-FFF2-40B4-BE49-F238E27FC236}">
                <a16:creationId xmlns:a16="http://schemas.microsoft.com/office/drawing/2014/main" id="{4B72F8EA-C01E-6E48-B973-16B704FA86B9}"/>
              </a:ext>
            </a:extLst>
          </p:cNvPr>
          <p:cNvSpPr/>
          <p:nvPr/>
        </p:nvSpPr>
        <p:spPr>
          <a:xfrm>
            <a:off x="5304610" y="3347910"/>
            <a:ext cx="410307" cy="187570"/>
          </a:xfrm>
          <a:prstGeom prst="lef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4106EC8B-393A-4E45-B335-2CFAEB2587EB}"/>
              </a:ext>
            </a:extLst>
          </p:cNvPr>
          <p:cNvSpPr/>
          <p:nvPr/>
        </p:nvSpPr>
        <p:spPr>
          <a:xfrm>
            <a:off x="5509763" y="3831615"/>
            <a:ext cx="410307" cy="187570"/>
          </a:xfrm>
          <a:prstGeom prst="lef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a:extLst>
              <a:ext uri="{FF2B5EF4-FFF2-40B4-BE49-F238E27FC236}">
                <a16:creationId xmlns:a16="http://schemas.microsoft.com/office/drawing/2014/main" id="{EFF337DD-6944-A342-8776-1EC92CE0BD7A}"/>
              </a:ext>
            </a:extLst>
          </p:cNvPr>
          <p:cNvSpPr/>
          <p:nvPr/>
        </p:nvSpPr>
        <p:spPr>
          <a:xfrm>
            <a:off x="6171965" y="3173592"/>
            <a:ext cx="410307" cy="18757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02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Configuration of Data Source - 9</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2805073" y="5774808"/>
            <a:ext cx="3533853" cy="923330"/>
          </a:xfrm>
          <a:prstGeom prst="rect">
            <a:avLst/>
          </a:prstGeom>
          <a:noFill/>
        </p:spPr>
        <p:txBody>
          <a:bodyPr wrap="none" rtlCol="0">
            <a:spAutoFit/>
          </a:bodyPr>
          <a:lstStyle/>
          <a:p>
            <a:pPr marL="285750" indent="-285750">
              <a:buFont typeface="Arial" panose="020B0604020202020204" pitchFamily="34" charset="0"/>
              <a:buChar char="•"/>
            </a:pPr>
            <a:r>
              <a:rPr lang="en-US" b="1" dirty="0" err="1">
                <a:solidFill>
                  <a:srgbClr val="0070C0"/>
                </a:solidFill>
              </a:rPr>
              <a:t>MyLED</a:t>
            </a:r>
            <a:r>
              <a:rPr lang="en-US" b="1" dirty="0">
                <a:solidFill>
                  <a:srgbClr val="0070C0"/>
                </a:solidFill>
              </a:rPr>
              <a:t> </a:t>
            </a:r>
            <a:r>
              <a:rPr lang="en-US" dirty="0"/>
              <a:t>point row added</a:t>
            </a:r>
          </a:p>
          <a:p>
            <a:pPr marL="285750" indent="-285750">
              <a:buFont typeface="Arial" panose="020B0604020202020204" pitchFamily="34" charset="0"/>
              <a:buChar char="•"/>
            </a:pPr>
            <a:r>
              <a:rPr lang="en-US" dirty="0"/>
              <a:t>Status is by default </a:t>
            </a:r>
            <a:r>
              <a:rPr lang="en-US" b="1" dirty="0">
                <a:solidFill>
                  <a:srgbClr val="FF0000"/>
                </a:solidFill>
              </a:rPr>
              <a:t>disabled</a:t>
            </a:r>
          </a:p>
          <a:p>
            <a:pPr marL="285750" indent="-285750">
              <a:buFont typeface="Arial" panose="020B0604020202020204" pitchFamily="34" charset="0"/>
              <a:buChar char="•"/>
            </a:pPr>
            <a:r>
              <a:rPr lang="en-US" dirty="0"/>
              <a:t>Click icon under </a:t>
            </a:r>
            <a:r>
              <a:rPr lang="en-US" b="1" dirty="0"/>
              <a:t>Status</a:t>
            </a:r>
            <a:r>
              <a:rPr lang="en-US" dirty="0"/>
              <a:t> to </a:t>
            </a:r>
            <a:r>
              <a:rPr lang="en-US" b="1" dirty="0">
                <a:solidFill>
                  <a:srgbClr val="00B050"/>
                </a:solidFill>
              </a:rPr>
              <a:t>enable</a:t>
            </a:r>
          </a:p>
        </p:txBody>
      </p:sp>
      <p:pic>
        <p:nvPicPr>
          <p:cNvPr id="7" name="Picture 6">
            <a:extLst>
              <a:ext uri="{FF2B5EF4-FFF2-40B4-BE49-F238E27FC236}">
                <a16:creationId xmlns:a16="http://schemas.microsoft.com/office/drawing/2014/main" id="{FD9CDDEA-2037-564D-B360-BFBC8752EF87}"/>
              </a:ext>
            </a:extLst>
          </p:cNvPr>
          <p:cNvPicPr>
            <a:picLocks noChangeAspect="1"/>
          </p:cNvPicPr>
          <p:nvPr/>
        </p:nvPicPr>
        <p:blipFill rotWithShape="1">
          <a:blip r:embed="rId3"/>
          <a:srcRect l="15366" t="11659" r="6220" b="8954"/>
          <a:stretch/>
        </p:blipFill>
        <p:spPr>
          <a:xfrm>
            <a:off x="776176" y="769296"/>
            <a:ext cx="7910624" cy="5005512"/>
          </a:xfrm>
          <a:prstGeom prst="rect">
            <a:avLst/>
          </a:prstGeom>
        </p:spPr>
      </p:pic>
      <p:sp>
        <p:nvSpPr>
          <p:cNvPr id="9" name="Up Arrow 8">
            <a:extLst>
              <a:ext uri="{FF2B5EF4-FFF2-40B4-BE49-F238E27FC236}">
                <a16:creationId xmlns:a16="http://schemas.microsoft.com/office/drawing/2014/main" id="{B90D2EAD-474C-4044-A3F5-898EFE70BD42}"/>
              </a:ext>
            </a:extLst>
          </p:cNvPr>
          <p:cNvSpPr/>
          <p:nvPr/>
        </p:nvSpPr>
        <p:spPr>
          <a:xfrm>
            <a:off x="1851103" y="3824869"/>
            <a:ext cx="122663" cy="267629"/>
          </a:xfrm>
          <a:prstGeom prs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53F863A1-308F-6A46-8BA2-07F840B17BED}"/>
              </a:ext>
            </a:extLst>
          </p:cNvPr>
          <p:cNvSpPr/>
          <p:nvPr/>
        </p:nvSpPr>
        <p:spPr>
          <a:xfrm>
            <a:off x="323385" y="3534937"/>
            <a:ext cx="334537" cy="167268"/>
          </a:xfrm>
          <a:prstGeom prst="righ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607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Configuration of Data Source - 10</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1979882" y="5765465"/>
            <a:ext cx="4952959" cy="923330"/>
          </a:xfrm>
          <a:prstGeom prst="rect">
            <a:avLst/>
          </a:prstGeom>
          <a:noFill/>
        </p:spPr>
        <p:txBody>
          <a:bodyPr wrap="none" rtlCol="0">
            <a:spAutoFit/>
          </a:bodyPr>
          <a:lstStyle/>
          <a:p>
            <a:pPr marL="285750" indent="-285750">
              <a:buFont typeface="Arial" panose="020B0604020202020204" pitchFamily="34" charset="0"/>
              <a:buChar char="•"/>
            </a:pPr>
            <a:r>
              <a:rPr lang="en-US" dirty="0"/>
              <a:t>Repeat </a:t>
            </a:r>
            <a:r>
              <a:rPr lang="en-US" b="1" dirty="0">
                <a:solidFill>
                  <a:srgbClr val="0070C0"/>
                </a:solidFill>
              </a:rPr>
              <a:t>Add point </a:t>
            </a:r>
            <a:r>
              <a:rPr lang="en-US" dirty="0"/>
              <a:t>for </a:t>
            </a:r>
            <a:r>
              <a:rPr lang="en-US" b="1" dirty="0"/>
              <a:t>Button1</a:t>
            </a:r>
            <a:r>
              <a:rPr lang="en-US" dirty="0"/>
              <a:t> and </a:t>
            </a:r>
            <a:r>
              <a:rPr lang="en-US" b="1" dirty="0"/>
              <a:t>Button2</a:t>
            </a:r>
          </a:p>
          <a:p>
            <a:pPr marL="285750" indent="-285750">
              <a:buFont typeface="Arial" panose="020B0604020202020204" pitchFamily="34" charset="0"/>
              <a:buChar char="•"/>
            </a:pPr>
            <a:r>
              <a:rPr lang="en-US" dirty="0"/>
              <a:t>Be sure to change </a:t>
            </a:r>
            <a:r>
              <a:rPr lang="en-US" b="1" dirty="0">
                <a:solidFill>
                  <a:srgbClr val="0070C0"/>
                </a:solidFill>
              </a:rPr>
              <a:t>Register range</a:t>
            </a:r>
            <a:r>
              <a:rPr lang="en-US" b="1" dirty="0"/>
              <a:t> </a:t>
            </a:r>
            <a:r>
              <a:rPr lang="en-US" dirty="0"/>
              <a:t>to </a:t>
            </a:r>
            <a:r>
              <a:rPr lang="en-US" b="1" dirty="0"/>
              <a:t>Input status</a:t>
            </a:r>
          </a:p>
          <a:p>
            <a:pPr marL="285750" indent="-285750">
              <a:buFont typeface="Arial" panose="020B0604020202020204" pitchFamily="34" charset="0"/>
              <a:buChar char="•"/>
            </a:pPr>
            <a:r>
              <a:rPr lang="en-US" dirty="0"/>
              <a:t>Click icons under </a:t>
            </a:r>
            <a:r>
              <a:rPr lang="en-US" b="1" dirty="0"/>
              <a:t>Status</a:t>
            </a:r>
            <a:r>
              <a:rPr lang="en-US" dirty="0"/>
              <a:t> to </a:t>
            </a:r>
            <a:r>
              <a:rPr lang="en-US" b="1" dirty="0">
                <a:solidFill>
                  <a:srgbClr val="00B050"/>
                </a:solidFill>
              </a:rPr>
              <a:t>enable</a:t>
            </a:r>
          </a:p>
        </p:txBody>
      </p:sp>
      <p:pic>
        <p:nvPicPr>
          <p:cNvPr id="10" name="Picture 9">
            <a:extLst>
              <a:ext uri="{FF2B5EF4-FFF2-40B4-BE49-F238E27FC236}">
                <a16:creationId xmlns:a16="http://schemas.microsoft.com/office/drawing/2014/main" id="{CD5E5DB2-F7F2-1247-8D79-15B514DD5C3E}"/>
              </a:ext>
            </a:extLst>
          </p:cNvPr>
          <p:cNvPicPr>
            <a:picLocks noChangeAspect="1"/>
          </p:cNvPicPr>
          <p:nvPr/>
        </p:nvPicPr>
        <p:blipFill rotWithShape="1">
          <a:blip r:embed="rId3"/>
          <a:srcRect l="15122" t="12439" r="6220" b="8953"/>
          <a:stretch/>
        </p:blipFill>
        <p:spPr>
          <a:xfrm>
            <a:off x="802887" y="769433"/>
            <a:ext cx="7855559" cy="4906537"/>
          </a:xfrm>
          <a:prstGeom prst="rect">
            <a:avLst/>
          </a:prstGeom>
        </p:spPr>
      </p:pic>
    </p:spTree>
    <p:extLst>
      <p:ext uri="{BB962C8B-B14F-4D97-AF65-F5344CB8AC3E}">
        <p14:creationId xmlns:p14="http://schemas.microsoft.com/office/powerpoint/2010/main" val="1449889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Configuration of Data Source - 11</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2729091" y="5934079"/>
            <a:ext cx="3685817" cy="646331"/>
          </a:xfrm>
          <a:prstGeom prst="rect">
            <a:avLst/>
          </a:prstGeom>
          <a:noFill/>
        </p:spPr>
        <p:txBody>
          <a:bodyPr wrap="none" rtlCol="0">
            <a:spAutoFit/>
          </a:bodyPr>
          <a:lstStyle/>
          <a:p>
            <a:pPr marL="285750" indent="-285750">
              <a:buFont typeface="Arial" panose="020B0604020202020204" pitchFamily="34" charset="0"/>
              <a:buChar char="•"/>
            </a:pPr>
            <a:r>
              <a:rPr lang="en-US" dirty="0"/>
              <a:t>Click </a:t>
            </a:r>
            <a:r>
              <a:rPr lang="en-US" b="1" dirty="0">
                <a:solidFill>
                  <a:srgbClr val="FF0000"/>
                </a:solidFill>
              </a:rPr>
              <a:t>enable</a:t>
            </a:r>
            <a:r>
              <a:rPr lang="en-US" dirty="0"/>
              <a:t> icon next to </a:t>
            </a:r>
            <a:r>
              <a:rPr lang="en-US" b="1" dirty="0">
                <a:solidFill>
                  <a:srgbClr val="FF0000"/>
                </a:solidFill>
              </a:rPr>
              <a:t>save</a:t>
            </a:r>
            <a:r>
              <a:rPr lang="en-US" dirty="0"/>
              <a:t> icon</a:t>
            </a:r>
          </a:p>
          <a:p>
            <a:pPr marL="285750" indent="-285750">
              <a:buFont typeface="Arial" panose="020B0604020202020204" pitchFamily="34" charset="0"/>
              <a:buChar char="•"/>
            </a:pPr>
            <a:r>
              <a:rPr lang="en-US" dirty="0"/>
              <a:t>Click </a:t>
            </a:r>
            <a:r>
              <a:rPr lang="en-US" b="1" dirty="0">
                <a:solidFill>
                  <a:srgbClr val="FF0000"/>
                </a:solidFill>
              </a:rPr>
              <a:t>Save</a:t>
            </a:r>
            <a:r>
              <a:rPr lang="en-US" dirty="0"/>
              <a:t> icon</a:t>
            </a:r>
          </a:p>
        </p:txBody>
      </p:sp>
      <p:pic>
        <p:nvPicPr>
          <p:cNvPr id="5" name="Picture 4">
            <a:extLst>
              <a:ext uri="{FF2B5EF4-FFF2-40B4-BE49-F238E27FC236}">
                <a16:creationId xmlns:a16="http://schemas.microsoft.com/office/drawing/2014/main" id="{E2B965BF-75E0-2F4C-8E30-B6C736694DBE}"/>
              </a:ext>
            </a:extLst>
          </p:cNvPr>
          <p:cNvPicPr>
            <a:picLocks noChangeAspect="1"/>
          </p:cNvPicPr>
          <p:nvPr/>
        </p:nvPicPr>
        <p:blipFill rotWithShape="1">
          <a:blip r:embed="rId3"/>
          <a:srcRect l="15366" t="12829" r="6951" b="9117"/>
          <a:stretch/>
        </p:blipFill>
        <p:spPr>
          <a:xfrm>
            <a:off x="539484" y="679938"/>
            <a:ext cx="7103326" cy="4460773"/>
          </a:xfrm>
          <a:prstGeom prst="rect">
            <a:avLst/>
          </a:prstGeom>
        </p:spPr>
      </p:pic>
      <p:pic>
        <p:nvPicPr>
          <p:cNvPr id="8" name="Picture 7">
            <a:extLst>
              <a:ext uri="{FF2B5EF4-FFF2-40B4-BE49-F238E27FC236}">
                <a16:creationId xmlns:a16="http://schemas.microsoft.com/office/drawing/2014/main" id="{5F8BD869-A569-DF4B-8FFC-6F9E10FC6A82}"/>
              </a:ext>
            </a:extLst>
          </p:cNvPr>
          <p:cNvPicPr>
            <a:picLocks noChangeAspect="1"/>
          </p:cNvPicPr>
          <p:nvPr/>
        </p:nvPicPr>
        <p:blipFill rotWithShape="1">
          <a:blip r:embed="rId4"/>
          <a:srcRect l="15366" t="12468" r="31243" b="9479"/>
          <a:stretch/>
        </p:blipFill>
        <p:spPr>
          <a:xfrm>
            <a:off x="3804766" y="1304692"/>
            <a:ext cx="4882034" cy="4460774"/>
          </a:xfrm>
          <a:prstGeom prst="rect">
            <a:avLst/>
          </a:prstGeom>
        </p:spPr>
      </p:pic>
      <p:sp>
        <p:nvSpPr>
          <p:cNvPr id="9" name="Down Arrow 8">
            <a:extLst>
              <a:ext uri="{FF2B5EF4-FFF2-40B4-BE49-F238E27FC236}">
                <a16:creationId xmlns:a16="http://schemas.microsoft.com/office/drawing/2014/main" id="{2FBB3D2D-A324-7444-999C-C1433D4D2CEE}"/>
              </a:ext>
            </a:extLst>
          </p:cNvPr>
          <p:cNvSpPr/>
          <p:nvPr/>
        </p:nvSpPr>
        <p:spPr>
          <a:xfrm>
            <a:off x="2453269" y="1817649"/>
            <a:ext cx="156117" cy="312234"/>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679DBD93-B685-6D47-8E46-49D6869E4F8C}"/>
              </a:ext>
            </a:extLst>
          </p:cNvPr>
          <p:cNvSpPr/>
          <p:nvPr/>
        </p:nvSpPr>
        <p:spPr>
          <a:xfrm>
            <a:off x="5725680" y="2441973"/>
            <a:ext cx="156117" cy="312234"/>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35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Configuration of Data Source - 12</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2639881" y="5564747"/>
            <a:ext cx="3586751" cy="369332"/>
          </a:xfrm>
          <a:prstGeom prst="rect">
            <a:avLst/>
          </a:prstGeom>
          <a:noFill/>
        </p:spPr>
        <p:txBody>
          <a:bodyPr wrap="none" rtlCol="0">
            <a:spAutoFit/>
          </a:bodyPr>
          <a:lstStyle/>
          <a:p>
            <a:pPr marL="285750" indent="-285750">
              <a:buFont typeface="Arial" panose="020B0604020202020204" pitchFamily="34" charset="0"/>
              <a:buChar char="•"/>
            </a:pPr>
            <a:r>
              <a:rPr lang="en-US" dirty="0"/>
              <a:t>Click  icon under </a:t>
            </a:r>
            <a:r>
              <a:rPr lang="en-US" b="1" dirty="0">
                <a:solidFill>
                  <a:srgbClr val="0070C0"/>
                </a:solidFill>
              </a:rPr>
              <a:t>Status</a:t>
            </a:r>
            <a:r>
              <a:rPr lang="en-US" dirty="0"/>
              <a:t> to </a:t>
            </a:r>
            <a:r>
              <a:rPr lang="en-US" b="1" dirty="0">
                <a:solidFill>
                  <a:srgbClr val="FF0000"/>
                </a:solidFill>
              </a:rPr>
              <a:t>enable</a:t>
            </a:r>
          </a:p>
        </p:txBody>
      </p:sp>
      <p:pic>
        <p:nvPicPr>
          <p:cNvPr id="7" name="Picture 6">
            <a:extLst>
              <a:ext uri="{FF2B5EF4-FFF2-40B4-BE49-F238E27FC236}">
                <a16:creationId xmlns:a16="http://schemas.microsoft.com/office/drawing/2014/main" id="{FD14E799-3EAF-DC47-8AE0-6AA16D8F2618}"/>
              </a:ext>
            </a:extLst>
          </p:cNvPr>
          <p:cNvPicPr>
            <a:picLocks noChangeAspect="1"/>
          </p:cNvPicPr>
          <p:nvPr/>
        </p:nvPicPr>
        <p:blipFill rotWithShape="1">
          <a:blip r:embed="rId3"/>
          <a:srcRect l="15122" t="12049" r="30976" b="49707"/>
          <a:stretch/>
        </p:blipFill>
        <p:spPr>
          <a:xfrm>
            <a:off x="264671" y="1025912"/>
            <a:ext cx="4928840" cy="2185639"/>
          </a:xfrm>
          <a:prstGeom prst="rect">
            <a:avLst/>
          </a:prstGeom>
        </p:spPr>
      </p:pic>
      <p:pic>
        <p:nvPicPr>
          <p:cNvPr id="12" name="Picture 11">
            <a:extLst>
              <a:ext uri="{FF2B5EF4-FFF2-40B4-BE49-F238E27FC236}">
                <a16:creationId xmlns:a16="http://schemas.microsoft.com/office/drawing/2014/main" id="{2E00606A-6F97-9045-9577-DB381F0FFB76}"/>
              </a:ext>
            </a:extLst>
          </p:cNvPr>
          <p:cNvPicPr>
            <a:picLocks noChangeAspect="1"/>
          </p:cNvPicPr>
          <p:nvPr/>
        </p:nvPicPr>
        <p:blipFill rotWithShape="1">
          <a:blip r:embed="rId4"/>
          <a:srcRect l="15366" t="12244" r="29846" b="45414"/>
          <a:stretch/>
        </p:blipFill>
        <p:spPr>
          <a:xfrm>
            <a:off x="3367669" y="2687443"/>
            <a:ext cx="5009854" cy="2419815"/>
          </a:xfrm>
          <a:prstGeom prst="rect">
            <a:avLst/>
          </a:prstGeom>
        </p:spPr>
      </p:pic>
      <p:sp>
        <p:nvSpPr>
          <p:cNvPr id="13" name="Up Arrow 12">
            <a:extLst>
              <a:ext uri="{FF2B5EF4-FFF2-40B4-BE49-F238E27FC236}">
                <a16:creationId xmlns:a16="http://schemas.microsoft.com/office/drawing/2014/main" id="{C18F4920-C21A-7148-BF50-93EA62E185F2}"/>
              </a:ext>
            </a:extLst>
          </p:cNvPr>
          <p:cNvSpPr/>
          <p:nvPr/>
        </p:nvSpPr>
        <p:spPr>
          <a:xfrm>
            <a:off x="2152186" y="2888167"/>
            <a:ext cx="122663" cy="278780"/>
          </a:xfrm>
          <a:prstGeom prs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a16="http://schemas.microsoft.com/office/drawing/2014/main" id="{2C772B54-06EF-7647-BBB9-4A78A095E630}"/>
              </a:ext>
            </a:extLst>
          </p:cNvPr>
          <p:cNvSpPr/>
          <p:nvPr/>
        </p:nvSpPr>
        <p:spPr>
          <a:xfrm>
            <a:off x="5226964" y="4533786"/>
            <a:ext cx="122663" cy="278780"/>
          </a:xfrm>
          <a:prstGeom prs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628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9" y="2633525"/>
            <a:ext cx="8229600" cy="1143000"/>
          </a:xfrm>
        </p:spPr>
        <p:txBody>
          <a:bodyPr>
            <a:normAutofit/>
          </a:bodyPr>
          <a:lstStyle/>
          <a:p>
            <a:r>
              <a:rPr lang="en-US" b="1" dirty="0">
                <a:solidFill>
                  <a:srgbClr val="0070C0"/>
                </a:solidFill>
              </a:rPr>
              <a:t>Creating an HMI View</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1293117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Create an HMI View of Data Points - 1</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3128048" y="5749413"/>
            <a:ext cx="2655022" cy="369332"/>
          </a:xfrm>
          <a:prstGeom prst="rect">
            <a:avLst/>
          </a:prstGeom>
          <a:noFill/>
        </p:spPr>
        <p:txBody>
          <a:bodyPr wrap="none" rtlCol="0">
            <a:spAutoFit/>
          </a:bodyPr>
          <a:lstStyle/>
          <a:p>
            <a:pPr marL="285750" indent="-285750">
              <a:buFont typeface="Arial" panose="020B0604020202020204" pitchFamily="34" charset="0"/>
              <a:buChar char="•"/>
            </a:pPr>
            <a:r>
              <a:rPr lang="en-US" dirty="0"/>
              <a:t>Hit </a:t>
            </a:r>
            <a:r>
              <a:rPr lang="en-US" b="1" dirty="0">
                <a:solidFill>
                  <a:srgbClr val="0070C0"/>
                </a:solidFill>
              </a:rPr>
              <a:t>Graphical view </a:t>
            </a:r>
            <a:r>
              <a:rPr lang="en-US" dirty="0"/>
              <a:t>icon</a:t>
            </a:r>
            <a:endParaRPr lang="en-US" b="1" dirty="0">
              <a:solidFill>
                <a:srgbClr val="FF0000"/>
              </a:solidFill>
            </a:endParaRPr>
          </a:p>
        </p:txBody>
      </p:sp>
      <p:pic>
        <p:nvPicPr>
          <p:cNvPr id="5" name="Picture 4">
            <a:extLst>
              <a:ext uri="{FF2B5EF4-FFF2-40B4-BE49-F238E27FC236}">
                <a16:creationId xmlns:a16="http://schemas.microsoft.com/office/drawing/2014/main" id="{D77F9230-F895-0641-9555-028CD1296F6F}"/>
              </a:ext>
            </a:extLst>
          </p:cNvPr>
          <p:cNvPicPr>
            <a:picLocks noChangeAspect="1"/>
          </p:cNvPicPr>
          <p:nvPr/>
        </p:nvPicPr>
        <p:blipFill rotWithShape="1">
          <a:blip r:embed="rId3"/>
          <a:srcRect l="15122" t="12244" r="6220" b="9398"/>
          <a:stretch/>
        </p:blipFill>
        <p:spPr>
          <a:xfrm>
            <a:off x="859290" y="1093347"/>
            <a:ext cx="7192538" cy="4478175"/>
          </a:xfrm>
          <a:prstGeom prst="rect">
            <a:avLst/>
          </a:prstGeom>
        </p:spPr>
      </p:pic>
      <p:sp>
        <p:nvSpPr>
          <p:cNvPr id="8" name="Down Arrow 7">
            <a:extLst>
              <a:ext uri="{FF2B5EF4-FFF2-40B4-BE49-F238E27FC236}">
                <a16:creationId xmlns:a16="http://schemas.microsoft.com/office/drawing/2014/main" id="{39545044-8DD5-1144-A769-4C11B16E6610}"/>
              </a:ext>
            </a:extLst>
          </p:cNvPr>
          <p:cNvSpPr/>
          <p:nvPr/>
        </p:nvSpPr>
        <p:spPr>
          <a:xfrm>
            <a:off x="1014761" y="1656915"/>
            <a:ext cx="144966" cy="369332"/>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886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BE0B18-203D-214E-8CB6-0D73206EAC10}"/>
              </a:ext>
            </a:extLst>
          </p:cNvPr>
          <p:cNvPicPr>
            <a:picLocks noChangeAspect="1"/>
          </p:cNvPicPr>
          <p:nvPr/>
        </p:nvPicPr>
        <p:blipFill rotWithShape="1">
          <a:blip r:embed="rId2"/>
          <a:srcRect l="15122" t="11854" r="6585" b="9398"/>
          <a:stretch/>
        </p:blipFill>
        <p:spPr>
          <a:xfrm>
            <a:off x="1148576" y="1170877"/>
            <a:ext cx="7159084" cy="4500477"/>
          </a:xfrm>
          <a:prstGeom prst="rect">
            <a:avLst/>
          </a:prstGeom>
        </p:spPr>
      </p:pic>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Create an HMI View of Data Points - 2</a:t>
            </a:r>
          </a:p>
        </p:txBody>
      </p:sp>
      <p:pic>
        <p:nvPicPr>
          <p:cNvPr id="4" name="Picture 3" descr="new-uah-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3128048" y="5749413"/>
            <a:ext cx="2187394" cy="369332"/>
          </a:xfrm>
          <a:prstGeom prst="rect">
            <a:avLst/>
          </a:prstGeom>
          <a:noFill/>
        </p:spPr>
        <p:txBody>
          <a:bodyPr wrap="none" rtlCol="0">
            <a:spAutoFit/>
          </a:bodyPr>
          <a:lstStyle/>
          <a:p>
            <a:pPr marL="285750" indent="-285750">
              <a:buFont typeface="Arial" panose="020B0604020202020204" pitchFamily="34" charset="0"/>
              <a:buChar char="•"/>
            </a:pPr>
            <a:r>
              <a:rPr lang="en-US" dirty="0"/>
              <a:t>Hit </a:t>
            </a:r>
            <a:r>
              <a:rPr lang="en-US" b="1" dirty="0">
                <a:solidFill>
                  <a:srgbClr val="0070C0"/>
                </a:solidFill>
              </a:rPr>
              <a:t>New view </a:t>
            </a:r>
            <a:r>
              <a:rPr lang="en-US" dirty="0"/>
              <a:t>icon</a:t>
            </a:r>
            <a:endParaRPr lang="en-US" b="1" dirty="0">
              <a:solidFill>
                <a:srgbClr val="FF0000"/>
              </a:solidFill>
            </a:endParaRPr>
          </a:p>
        </p:txBody>
      </p:sp>
      <p:sp>
        <p:nvSpPr>
          <p:cNvPr id="8" name="Down Arrow 7">
            <a:extLst>
              <a:ext uri="{FF2B5EF4-FFF2-40B4-BE49-F238E27FC236}">
                <a16:creationId xmlns:a16="http://schemas.microsoft.com/office/drawing/2014/main" id="{39545044-8DD5-1144-A769-4C11B16E6610}"/>
              </a:ext>
            </a:extLst>
          </p:cNvPr>
          <p:cNvSpPr/>
          <p:nvPr/>
        </p:nvSpPr>
        <p:spPr>
          <a:xfrm>
            <a:off x="3389971" y="1986549"/>
            <a:ext cx="144966" cy="369332"/>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825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Create an HMI View of Data Points - 3</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2681283" y="5749413"/>
            <a:ext cx="3558410" cy="369332"/>
          </a:xfrm>
          <a:prstGeom prst="rect">
            <a:avLst/>
          </a:prstGeom>
          <a:noFill/>
        </p:spPr>
        <p:txBody>
          <a:bodyPr wrap="none" rtlCol="0">
            <a:spAutoFit/>
          </a:bodyPr>
          <a:lstStyle/>
          <a:p>
            <a:pPr marL="285750" indent="-285750">
              <a:buFont typeface="Arial" panose="020B0604020202020204" pitchFamily="34" charset="0"/>
              <a:buChar char="•"/>
            </a:pPr>
            <a:r>
              <a:rPr lang="en-US" dirty="0"/>
              <a:t>Enter the name for the new view</a:t>
            </a:r>
            <a:endParaRPr lang="en-US" b="1" dirty="0">
              <a:solidFill>
                <a:srgbClr val="FF0000"/>
              </a:solidFill>
            </a:endParaRPr>
          </a:p>
        </p:txBody>
      </p:sp>
      <p:pic>
        <p:nvPicPr>
          <p:cNvPr id="5" name="Picture 4">
            <a:extLst>
              <a:ext uri="{FF2B5EF4-FFF2-40B4-BE49-F238E27FC236}">
                <a16:creationId xmlns:a16="http://schemas.microsoft.com/office/drawing/2014/main" id="{6FDC0D4F-D0BA-E749-B67A-C3CEB2C8FB49}"/>
              </a:ext>
            </a:extLst>
          </p:cNvPr>
          <p:cNvPicPr>
            <a:picLocks noChangeAspect="1"/>
          </p:cNvPicPr>
          <p:nvPr/>
        </p:nvPicPr>
        <p:blipFill rotWithShape="1">
          <a:blip r:embed="rId3"/>
          <a:srcRect l="15488" t="12050" r="6220" b="9398"/>
          <a:stretch/>
        </p:blipFill>
        <p:spPr>
          <a:xfrm>
            <a:off x="880946" y="1062346"/>
            <a:ext cx="7159084" cy="4489325"/>
          </a:xfrm>
          <a:prstGeom prst="rect">
            <a:avLst/>
          </a:prstGeom>
        </p:spPr>
      </p:pic>
      <p:sp>
        <p:nvSpPr>
          <p:cNvPr id="9" name="Left Arrow 8">
            <a:extLst>
              <a:ext uri="{FF2B5EF4-FFF2-40B4-BE49-F238E27FC236}">
                <a16:creationId xmlns:a16="http://schemas.microsoft.com/office/drawing/2014/main" id="{A2CD8E4E-35B9-7943-A536-1743D03DDD9A}"/>
              </a:ext>
            </a:extLst>
          </p:cNvPr>
          <p:cNvSpPr/>
          <p:nvPr/>
        </p:nvSpPr>
        <p:spPr>
          <a:xfrm>
            <a:off x="2780152" y="2416540"/>
            <a:ext cx="390293" cy="159392"/>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849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9" y="2633525"/>
            <a:ext cx="8229600" cy="1143000"/>
          </a:xfrm>
        </p:spPr>
        <p:txBody>
          <a:bodyPr>
            <a:normAutofit/>
          </a:bodyPr>
          <a:lstStyle/>
          <a:p>
            <a:r>
              <a:rPr lang="en-US" b="1" dirty="0">
                <a:solidFill>
                  <a:srgbClr val="0070C0"/>
                </a:solidFill>
              </a:rPr>
              <a:t>Introduction</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4079394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Create an HMI View of Data Points - 4</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1654019" y="6081146"/>
            <a:ext cx="5093702" cy="369332"/>
          </a:xfrm>
          <a:prstGeom prst="rect">
            <a:avLst/>
          </a:prstGeom>
          <a:noFill/>
        </p:spPr>
        <p:txBody>
          <a:bodyPr wrap="none" rtlCol="0">
            <a:spAutoFit/>
          </a:bodyPr>
          <a:lstStyle/>
          <a:p>
            <a:pPr marL="285750" indent="-285750">
              <a:buFont typeface="Arial" panose="020B0604020202020204" pitchFamily="34" charset="0"/>
              <a:buChar char="•"/>
            </a:pPr>
            <a:r>
              <a:rPr lang="en-US" dirty="0"/>
              <a:t>Add a </a:t>
            </a:r>
            <a:r>
              <a:rPr lang="en-US" b="1" dirty="0">
                <a:solidFill>
                  <a:srgbClr val="0070C0"/>
                </a:solidFill>
              </a:rPr>
              <a:t>binary graphic </a:t>
            </a:r>
            <a:r>
              <a:rPr lang="en-US" dirty="0"/>
              <a:t>component to the new view</a:t>
            </a:r>
            <a:endParaRPr lang="en-US" b="1" dirty="0">
              <a:solidFill>
                <a:srgbClr val="FF0000"/>
              </a:solidFill>
            </a:endParaRPr>
          </a:p>
        </p:txBody>
      </p:sp>
      <p:pic>
        <p:nvPicPr>
          <p:cNvPr id="7" name="Picture 6">
            <a:extLst>
              <a:ext uri="{FF2B5EF4-FFF2-40B4-BE49-F238E27FC236}">
                <a16:creationId xmlns:a16="http://schemas.microsoft.com/office/drawing/2014/main" id="{7E0FF863-507A-B443-8B96-6A5FE83433EC}"/>
              </a:ext>
            </a:extLst>
          </p:cNvPr>
          <p:cNvPicPr>
            <a:picLocks noChangeAspect="1"/>
          </p:cNvPicPr>
          <p:nvPr/>
        </p:nvPicPr>
        <p:blipFill rotWithShape="1">
          <a:blip r:embed="rId3"/>
          <a:srcRect l="15366" t="12050" r="6464" b="9398"/>
          <a:stretch/>
        </p:blipFill>
        <p:spPr>
          <a:xfrm>
            <a:off x="160342" y="689435"/>
            <a:ext cx="7147931" cy="4489325"/>
          </a:xfrm>
          <a:prstGeom prst="rect">
            <a:avLst/>
          </a:prstGeom>
        </p:spPr>
      </p:pic>
      <p:pic>
        <p:nvPicPr>
          <p:cNvPr id="10" name="Picture 9">
            <a:extLst>
              <a:ext uri="{FF2B5EF4-FFF2-40B4-BE49-F238E27FC236}">
                <a16:creationId xmlns:a16="http://schemas.microsoft.com/office/drawing/2014/main" id="{8EBFC8FD-803A-704E-B69C-DB62D4F5B562}"/>
              </a:ext>
            </a:extLst>
          </p:cNvPr>
          <p:cNvPicPr>
            <a:picLocks noChangeAspect="1"/>
          </p:cNvPicPr>
          <p:nvPr/>
        </p:nvPicPr>
        <p:blipFill rotWithShape="1">
          <a:blip r:embed="rId4"/>
          <a:srcRect l="15244" t="12244" r="25001" b="25086"/>
          <a:stretch/>
        </p:blipFill>
        <p:spPr>
          <a:xfrm>
            <a:off x="3077736" y="2352512"/>
            <a:ext cx="5464098" cy="3581567"/>
          </a:xfrm>
          <a:prstGeom prst="rect">
            <a:avLst/>
          </a:prstGeom>
        </p:spPr>
      </p:pic>
      <p:sp>
        <p:nvSpPr>
          <p:cNvPr id="9" name="Left Arrow 8">
            <a:extLst>
              <a:ext uri="{FF2B5EF4-FFF2-40B4-BE49-F238E27FC236}">
                <a16:creationId xmlns:a16="http://schemas.microsoft.com/office/drawing/2014/main" id="{A2CD8E4E-35B9-7943-A536-1743D03DDD9A}"/>
              </a:ext>
            </a:extLst>
          </p:cNvPr>
          <p:cNvSpPr/>
          <p:nvPr/>
        </p:nvSpPr>
        <p:spPr>
          <a:xfrm>
            <a:off x="2062800" y="3123675"/>
            <a:ext cx="390293" cy="159392"/>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0B06DAA-61BB-184C-B7B7-49539A636A4C}"/>
              </a:ext>
            </a:extLst>
          </p:cNvPr>
          <p:cNvSpPr/>
          <p:nvPr/>
        </p:nvSpPr>
        <p:spPr>
          <a:xfrm>
            <a:off x="4984595" y="2860799"/>
            <a:ext cx="156117" cy="277760"/>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4814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Create an HMI View of Data Points - 5</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74142" y="5215388"/>
            <a:ext cx="3929474" cy="369332"/>
          </a:xfrm>
          <a:prstGeom prst="rect">
            <a:avLst/>
          </a:prstGeom>
          <a:noFill/>
        </p:spPr>
        <p:txBody>
          <a:bodyPr wrap="none" rtlCol="0">
            <a:spAutoFit/>
          </a:bodyPr>
          <a:lstStyle/>
          <a:p>
            <a:r>
              <a:rPr lang="en-US" dirty="0"/>
              <a:t> </a:t>
            </a:r>
            <a:r>
              <a:rPr lang="en-US" b="1" dirty="0">
                <a:solidFill>
                  <a:srgbClr val="0070C0"/>
                </a:solidFill>
              </a:rPr>
              <a:t>Binary graphic </a:t>
            </a:r>
            <a:r>
              <a:rPr lang="en-US" dirty="0"/>
              <a:t>component to new view</a:t>
            </a:r>
            <a:endParaRPr lang="en-US" b="1" dirty="0">
              <a:solidFill>
                <a:srgbClr val="FF0000"/>
              </a:solidFill>
            </a:endParaRPr>
          </a:p>
        </p:txBody>
      </p:sp>
      <p:pic>
        <p:nvPicPr>
          <p:cNvPr id="11" name="Picture 10">
            <a:extLst>
              <a:ext uri="{FF2B5EF4-FFF2-40B4-BE49-F238E27FC236}">
                <a16:creationId xmlns:a16="http://schemas.microsoft.com/office/drawing/2014/main" id="{0708DDF4-F79B-8A4A-9ACE-F8D4BECAF35F}"/>
              </a:ext>
            </a:extLst>
          </p:cNvPr>
          <p:cNvPicPr>
            <a:picLocks noChangeAspect="1"/>
          </p:cNvPicPr>
          <p:nvPr/>
        </p:nvPicPr>
        <p:blipFill rotWithShape="1">
          <a:blip r:embed="rId3"/>
          <a:srcRect l="15676" t="12054" r="30879" b="8811"/>
          <a:stretch/>
        </p:blipFill>
        <p:spPr>
          <a:xfrm>
            <a:off x="92674" y="679938"/>
            <a:ext cx="4887097" cy="4522574"/>
          </a:xfrm>
          <a:prstGeom prst="rect">
            <a:avLst/>
          </a:prstGeom>
        </p:spPr>
      </p:pic>
      <p:pic>
        <p:nvPicPr>
          <p:cNvPr id="13" name="Picture 12">
            <a:extLst>
              <a:ext uri="{FF2B5EF4-FFF2-40B4-BE49-F238E27FC236}">
                <a16:creationId xmlns:a16="http://schemas.microsoft.com/office/drawing/2014/main" id="{0D6B7B23-0FC7-7443-9B61-87E522E01626}"/>
              </a:ext>
            </a:extLst>
          </p:cNvPr>
          <p:cNvPicPr>
            <a:picLocks noChangeAspect="1"/>
          </p:cNvPicPr>
          <p:nvPr/>
        </p:nvPicPr>
        <p:blipFill rotWithShape="1">
          <a:blip r:embed="rId4"/>
          <a:srcRect l="15678" t="13308" r="30865" b="8865"/>
          <a:stretch/>
        </p:blipFill>
        <p:spPr>
          <a:xfrm>
            <a:off x="4053321" y="1273875"/>
            <a:ext cx="4888090" cy="4447823"/>
          </a:xfrm>
          <a:prstGeom prst="rect">
            <a:avLst/>
          </a:prstGeom>
        </p:spPr>
      </p:pic>
      <p:sp>
        <p:nvSpPr>
          <p:cNvPr id="14" name="TextBox 13">
            <a:extLst>
              <a:ext uri="{FF2B5EF4-FFF2-40B4-BE49-F238E27FC236}">
                <a16:creationId xmlns:a16="http://schemas.microsoft.com/office/drawing/2014/main" id="{2A31EAF0-375F-A841-BBF3-BA65D129D39C}"/>
              </a:ext>
            </a:extLst>
          </p:cNvPr>
          <p:cNvSpPr txBox="1"/>
          <p:nvPr/>
        </p:nvSpPr>
        <p:spPr>
          <a:xfrm>
            <a:off x="4939632" y="5721698"/>
            <a:ext cx="3115468" cy="369332"/>
          </a:xfrm>
          <a:prstGeom prst="rect">
            <a:avLst/>
          </a:prstGeom>
          <a:noFill/>
        </p:spPr>
        <p:txBody>
          <a:bodyPr wrap="none" rtlCol="0">
            <a:spAutoFit/>
          </a:bodyPr>
          <a:lstStyle/>
          <a:p>
            <a:r>
              <a:rPr lang="en-US" b="1" dirty="0">
                <a:solidFill>
                  <a:srgbClr val="0070C0"/>
                </a:solidFill>
              </a:rPr>
              <a:t>Hover </a:t>
            </a:r>
            <a:r>
              <a:rPr lang="en-US" dirty="0"/>
              <a:t>to see component menu</a:t>
            </a:r>
            <a:endParaRPr lang="en-US" b="1" dirty="0">
              <a:solidFill>
                <a:srgbClr val="FF0000"/>
              </a:solidFill>
            </a:endParaRPr>
          </a:p>
        </p:txBody>
      </p:sp>
    </p:spTree>
    <p:extLst>
      <p:ext uri="{BB962C8B-B14F-4D97-AF65-F5344CB8AC3E}">
        <p14:creationId xmlns:p14="http://schemas.microsoft.com/office/powerpoint/2010/main" val="1571849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E5F301-2C27-D44B-A1BB-C73E4C60E66F}"/>
              </a:ext>
            </a:extLst>
          </p:cNvPr>
          <p:cNvPicPr>
            <a:picLocks noChangeAspect="1"/>
          </p:cNvPicPr>
          <p:nvPr/>
        </p:nvPicPr>
        <p:blipFill rotWithShape="1">
          <a:blip r:embed="rId2"/>
          <a:srcRect l="38663" t="52730" r="40631" b="28323"/>
          <a:stretch/>
        </p:blipFill>
        <p:spPr>
          <a:xfrm>
            <a:off x="457200" y="2259400"/>
            <a:ext cx="3975997" cy="2273643"/>
          </a:xfrm>
          <a:prstGeom prst="rect">
            <a:avLst/>
          </a:prstGeom>
        </p:spPr>
      </p:pic>
      <p:pic>
        <p:nvPicPr>
          <p:cNvPr id="14" name="Picture 13">
            <a:extLst>
              <a:ext uri="{FF2B5EF4-FFF2-40B4-BE49-F238E27FC236}">
                <a16:creationId xmlns:a16="http://schemas.microsoft.com/office/drawing/2014/main" id="{18118352-05CB-5846-8A18-76A922394ED0}"/>
              </a:ext>
            </a:extLst>
          </p:cNvPr>
          <p:cNvPicPr>
            <a:picLocks noChangeAspect="1"/>
          </p:cNvPicPr>
          <p:nvPr/>
        </p:nvPicPr>
        <p:blipFill rotWithShape="1">
          <a:blip r:embed="rId3"/>
          <a:srcRect l="38759" t="54250" r="40540" b="27809"/>
          <a:stretch/>
        </p:blipFill>
        <p:spPr>
          <a:xfrm>
            <a:off x="2849485" y="4061317"/>
            <a:ext cx="3999168" cy="2166172"/>
          </a:xfrm>
          <a:prstGeom prst="rect">
            <a:avLst/>
          </a:prstGeom>
        </p:spPr>
      </p:pic>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Create an HMI View of Data Points - 6</a:t>
            </a:r>
          </a:p>
        </p:txBody>
      </p:sp>
      <p:pic>
        <p:nvPicPr>
          <p:cNvPr id="4" name="Picture 3" descr="new-uah-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1505729" y="5989920"/>
            <a:ext cx="5854936" cy="646331"/>
          </a:xfrm>
          <a:prstGeom prst="rect">
            <a:avLst/>
          </a:prstGeom>
          <a:noFill/>
        </p:spPr>
        <p:txBody>
          <a:bodyPr wrap="none" rtlCol="0">
            <a:spAutoFit/>
          </a:bodyPr>
          <a:lstStyle/>
          <a:p>
            <a:r>
              <a:rPr lang="en-US" dirty="0"/>
              <a:t>Each component has multiple options in its pull-down</a:t>
            </a:r>
          </a:p>
          <a:p>
            <a:r>
              <a:rPr lang="en-US" dirty="0">
                <a:solidFill>
                  <a:srgbClr val="FF0000"/>
                </a:solidFill>
              </a:rPr>
              <a:t>You will need to make modifications at both places indicated</a:t>
            </a:r>
            <a:endParaRPr lang="en-US" dirty="0"/>
          </a:p>
        </p:txBody>
      </p:sp>
      <p:pic>
        <p:nvPicPr>
          <p:cNvPr id="11" name="Picture 10">
            <a:extLst>
              <a:ext uri="{FF2B5EF4-FFF2-40B4-BE49-F238E27FC236}">
                <a16:creationId xmlns:a16="http://schemas.microsoft.com/office/drawing/2014/main" id="{85D2B2F0-2F25-5046-9EF9-BF975CE16BEA}"/>
              </a:ext>
            </a:extLst>
          </p:cNvPr>
          <p:cNvPicPr>
            <a:picLocks noChangeAspect="1"/>
          </p:cNvPicPr>
          <p:nvPr/>
        </p:nvPicPr>
        <p:blipFill rotWithShape="1">
          <a:blip r:embed="rId5"/>
          <a:srcRect l="38378" t="54799" r="42297" b="29351"/>
          <a:stretch/>
        </p:blipFill>
        <p:spPr>
          <a:xfrm>
            <a:off x="5128054" y="2483708"/>
            <a:ext cx="3784467" cy="1940011"/>
          </a:xfrm>
          <a:prstGeom prst="rect">
            <a:avLst/>
          </a:prstGeom>
        </p:spPr>
      </p:pic>
      <p:pic>
        <p:nvPicPr>
          <p:cNvPr id="16" name="Picture 15">
            <a:extLst>
              <a:ext uri="{FF2B5EF4-FFF2-40B4-BE49-F238E27FC236}">
                <a16:creationId xmlns:a16="http://schemas.microsoft.com/office/drawing/2014/main" id="{E371A6A6-6563-A94F-B1CE-608A8672FB5F}"/>
              </a:ext>
            </a:extLst>
          </p:cNvPr>
          <p:cNvPicPr>
            <a:picLocks noChangeAspect="1"/>
          </p:cNvPicPr>
          <p:nvPr/>
        </p:nvPicPr>
        <p:blipFill rotWithShape="1">
          <a:blip r:embed="rId6"/>
          <a:srcRect l="38108" t="52919" r="46757" b="30682"/>
          <a:stretch/>
        </p:blipFill>
        <p:spPr>
          <a:xfrm>
            <a:off x="2635221" y="660716"/>
            <a:ext cx="3197168" cy="2165148"/>
          </a:xfrm>
          <a:prstGeom prst="rect">
            <a:avLst/>
          </a:prstGeom>
        </p:spPr>
      </p:pic>
      <p:sp>
        <p:nvSpPr>
          <p:cNvPr id="17" name="Right Arrow 16">
            <a:extLst>
              <a:ext uri="{FF2B5EF4-FFF2-40B4-BE49-F238E27FC236}">
                <a16:creationId xmlns:a16="http://schemas.microsoft.com/office/drawing/2014/main" id="{5858A81E-E846-0F4D-B0A6-307432F400F0}"/>
              </a:ext>
            </a:extLst>
          </p:cNvPr>
          <p:cNvSpPr/>
          <p:nvPr/>
        </p:nvSpPr>
        <p:spPr>
          <a:xfrm>
            <a:off x="469557" y="3161442"/>
            <a:ext cx="383059" cy="234779"/>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4EF9D982-E8C0-554D-863D-046DF32ADD5A}"/>
              </a:ext>
            </a:extLst>
          </p:cNvPr>
          <p:cNvSpPr/>
          <p:nvPr/>
        </p:nvSpPr>
        <p:spPr>
          <a:xfrm>
            <a:off x="5257865" y="3346264"/>
            <a:ext cx="383059" cy="234779"/>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872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25CD6-21CF-7946-AB2E-71521DD4F770}"/>
              </a:ext>
            </a:extLst>
          </p:cNvPr>
          <p:cNvPicPr>
            <a:picLocks noChangeAspect="1"/>
          </p:cNvPicPr>
          <p:nvPr/>
        </p:nvPicPr>
        <p:blipFill rotWithShape="1">
          <a:blip r:embed="rId2"/>
          <a:srcRect l="37838" t="51189" r="32703" b="20054"/>
          <a:stretch/>
        </p:blipFill>
        <p:spPr>
          <a:xfrm>
            <a:off x="2594919" y="2068200"/>
            <a:ext cx="5276335" cy="3219049"/>
          </a:xfrm>
          <a:prstGeom prst="rect">
            <a:avLst/>
          </a:prstGeom>
        </p:spPr>
      </p:pic>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Create an HMI View of Data Points - 7</a:t>
            </a:r>
          </a:p>
        </p:txBody>
      </p:sp>
      <p:pic>
        <p:nvPicPr>
          <p:cNvPr id="4" name="Picture 3" descr="new-uah-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2864574" y="5410629"/>
            <a:ext cx="2945293" cy="923330"/>
          </a:xfrm>
          <a:prstGeom prst="rect">
            <a:avLst/>
          </a:prstGeom>
          <a:noFill/>
        </p:spPr>
        <p:txBody>
          <a:bodyPr wrap="none" rtlCol="0">
            <a:spAutoFit/>
          </a:bodyPr>
          <a:lstStyle/>
          <a:p>
            <a:r>
              <a:rPr lang="en-US" dirty="0"/>
              <a:t>Select point from data source</a:t>
            </a:r>
          </a:p>
          <a:p>
            <a:r>
              <a:rPr lang="en-US" dirty="0"/>
              <a:t>Give point shortcut name</a:t>
            </a:r>
          </a:p>
          <a:p>
            <a:r>
              <a:rPr lang="en-US" dirty="0"/>
              <a:t>Select</a:t>
            </a:r>
            <a:r>
              <a:rPr lang="en-US" dirty="0">
                <a:solidFill>
                  <a:srgbClr val="FF0000"/>
                </a:solidFill>
              </a:rPr>
              <a:t> </a:t>
            </a:r>
            <a:r>
              <a:rPr lang="en-US" b="1" dirty="0">
                <a:solidFill>
                  <a:srgbClr val="FF0000"/>
                </a:solidFill>
              </a:rPr>
              <a:t>Save</a:t>
            </a:r>
            <a:endParaRPr lang="en-US" b="1" dirty="0"/>
          </a:p>
        </p:txBody>
      </p:sp>
      <p:pic>
        <p:nvPicPr>
          <p:cNvPr id="12" name="Picture 11">
            <a:extLst>
              <a:ext uri="{FF2B5EF4-FFF2-40B4-BE49-F238E27FC236}">
                <a16:creationId xmlns:a16="http://schemas.microsoft.com/office/drawing/2014/main" id="{83E5730D-7A9C-1D40-AFF8-96E7060C23C9}"/>
              </a:ext>
            </a:extLst>
          </p:cNvPr>
          <p:cNvPicPr>
            <a:picLocks noChangeAspect="1"/>
          </p:cNvPicPr>
          <p:nvPr/>
        </p:nvPicPr>
        <p:blipFill rotWithShape="1">
          <a:blip r:embed="rId4"/>
          <a:srcRect l="40465" t="56999" r="40631" b="33940"/>
          <a:stretch/>
        </p:blipFill>
        <p:spPr>
          <a:xfrm>
            <a:off x="941992" y="1110758"/>
            <a:ext cx="3630008" cy="1087395"/>
          </a:xfrm>
          <a:prstGeom prst="rect">
            <a:avLst/>
          </a:prstGeom>
        </p:spPr>
      </p:pic>
      <p:sp>
        <p:nvSpPr>
          <p:cNvPr id="13" name="Right Arrow 12">
            <a:extLst>
              <a:ext uri="{FF2B5EF4-FFF2-40B4-BE49-F238E27FC236}">
                <a16:creationId xmlns:a16="http://schemas.microsoft.com/office/drawing/2014/main" id="{7CBC4F7C-DE92-544A-93EA-9CEB4677CA5A}"/>
              </a:ext>
            </a:extLst>
          </p:cNvPr>
          <p:cNvSpPr/>
          <p:nvPr/>
        </p:nvSpPr>
        <p:spPr>
          <a:xfrm>
            <a:off x="818425" y="1518530"/>
            <a:ext cx="302739" cy="191529"/>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D0451D4F-D9BF-5A42-BD96-8BB43DAD0DFD}"/>
              </a:ext>
            </a:extLst>
          </p:cNvPr>
          <p:cNvSpPr/>
          <p:nvPr/>
        </p:nvSpPr>
        <p:spPr>
          <a:xfrm>
            <a:off x="7562335" y="3348679"/>
            <a:ext cx="420130" cy="172994"/>
          </a:xfrm>
          <a:prstGeom prst="lef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 Arrow 18">
            <a:extLst>
              <a:ext uri="{FF2B5EF4-FFF2-40B4-BE49-F238E27FC236}">
                <a16:creationId xmlns:a16="http://schemas.microsoft.com/office/drawing/2014/main" id="{88877300-172B-8542-8FA8-C63041AB87BE}"/>
              </a:ext>
            </a:extLst>
          </p:cNvPr>
          <p:cNvSpPr/>
          <p:nvPr/>
        </p:nvSpPr>
        <p:spPr>
          <a:xfrm flipV="1">
            <a:off x="6046572" y="3624320"/>
            <a:ext cx="420130" cy="222579"/>
          </a:xfrm>
          <a:prstGeom prst="lef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CB0D6374-D91D-2540-B387-312DC2DC4620}"/>
              </a:ext>
            </a:extLst>
          </p:cNvPr>
          <p:cNvSpPr/>
          <p:nvPr/>
        </p:nvSpPr>
        <p:spPr>
          <a:xfrm>
            <a:off x="6882714" y="2483706"/>
            <a:ext cx="172994" cy="296562"/>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744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Create an HMI View of Data Points - 8</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1962531" y="5472414"/>
            <a:ext cx="4728217" cy="923330"/>
          </a:xfrm>
          <a:prstGeom prst="rect">
            <a:avLst/>
          </a:prstGeom>
          <a:noFill/>
        </p:spPr>
        <p:txBody>
          <a:bodyPr wrap="none" rtlCol="0">
            <a:spAutoFit/>
          </a:bodyPr>
          <a:lstStyle/>
          <a:p>
            <a:r>
              <a:rPr lang="en-US" dirty="0"/>
              <a:t>Select </a:t>
            </a:r>
            <a:r>
              <a:rPr lang="en-US" b="1" dirty="0"/>
              <a:t>light bulb </a:t>
            </a:r>
            <a:r>
              <a:rPr lang="en-US" dirty="0"/>
              <a:t>for </a:t>
            </a:r>
            <a:r>
              <a:rPr lang="en-US" b="1" dirty="0">
                <a:solidFill>
                  <a:srgbClr val="0070C0"/>
                </a:solidFill>
              </a:rPr>
              <a:t>Image set</a:t>
            </a:r>
          </a:p>
          <a:p>
            <a:r>
              <a:rPr lang="en-US" dirty="0"/>
              <a:t>Select image shown for 0 and image shown for 1</a:t>
            </a:r>
          </a:p>
          <a:p>
            <a:r>
              <a:rPr lang="en-US" dirty="0"/>
              <a:t>Select</a:t>
            </a:r>
            <a:r>
              <a:rPr lang="en-US" dirty="0">
                <a:solidFill>
                  <a:srgbClr val="FF0000"/>
                </a:solidFill>
              </a:rPr>
              <a:t> </a:t>
            </a:r>
            <a:r>
              <a:rPr lang="en-US" b="1" dirty="0">
                <a:solidFill>
                  <a:srgbClr val="FF0000"/>
                </a:solidFill>
              </a:rPr>
              <a:t>Save </a:t>
            </a:r>
            <a:r>
              <a:rPr lang="en-US" dirty="0"/>
              <a:t>icon</a:t>
            </a:r>
          </a:p>
        </p:txBody>
      </p:sp>
      <p:grpSp>
        <p:nvGrpSpPr>
          <p:cNvPr id="15" name="Group 14">
            <a:extLst>
              <a:ext uri="{FF2B5EF4-FFF2-40B4-BE49-F238E27FC236}">
                <a16:creationId xmlns:a16="http://schemas.microsoft.com/office/drawing/2014/main" id="{1D90C34F-A41E-6140-A208-086E2EB8570A}"/>
              </a:ext>
            </a:extLst>
          </p:cNvPr>
          <p:cNvGrpSpPr/>
          <p:nvPr/>
        </p:nvGrpSpPr>
        <p:grpSpPr>
          <a:xfrm>
            <a:off x="542172" y="1257736"/>
            <a:ext cx="3784467" cy="1940011"/>
            <a:chOff x="702685" y="644288"/>
            <a:chExt cx="3784467" cy="1940011"/>
          </a:xfrm>
        </p:grpSpPr>
        <p:pic>
          <p:nvPicPr>
            <p:cNvPr id="11" name="Picture 10">
              <a:extLst>
                <a:ext uri="{FF2B5EF4-FFF2-40B4-BE49-F238E27FC236}">
                  <a16:creationId xmlns:a16="http://schemas.microsoft.com/office/drawing/2014/main" id="{1921CA05-1786-6445-B9BE-788799C9BD3B}"/>
                </a:ext>
              </a:extLst>
            </p:cNvPr>
            <p:cNvPicPr>
              <a:picLocks noChangeAspect="1"/>
            </p:cNvPicPr>
            <p:nvPr/>
          </p:nvPicPr>
          <p:blipFill rotWithShape="1">
            <a:blip r:embed="rId3"/>
            <a:srcRect l="38378" t="54799" r="42297" b="29351"/>
            <a:stretch/>
          </p:blipFill>
          <p:spPr>
            <a:xfrm>
              <a:off x="702685" y="644288"/>
              <a:ext cx="3784467" cy="1940011"/>
            </a:xfrm>
            <a:prstGeom prst="rect">
              <a:avLst/>
            </a:prstGeom>
          </p:spPr>
        </p:pic>
        <p:sp>
          <p:nvSpPr>
            <p:cNvPr id="13" name="Right Arrow 12">
              <a:extLst>
                <a:ext uri="{FF2B5EF4-FFF2-40B4-BE49-F238E27FC236}">
                  <a16:creationId xmlns:a16="http://schemas.microsoft.com/office/drawing/2014/main" id="{7CBC4F7C-DE92-544A-93EA-9CEB4677CA5A}"/>
                </a:ext>
              </a:extLst>
            </p:cNvPr>
            <p:cNvSpPr/>
            <p:nvPr/>
          </p:nvSpPr>
          <p:spPr>
            <a:xfrm>
              <a:off x="1003776" y="1536354"/>
              <a:ext cx="302739" cy="191529"/>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Left Arrow 6">
            <a:extLst>
              <a:ext uri="{FF2B5EF4-FFF2-40B4-BE49-F238E27FC236}">
                <a16:creationId xmlns:a16="http://schemas.microsoft.com/office/drawing/2014/main" id="{D0451D4F-D9BF-5A42-BD96-8BB43DAD0DFD}"/>
              </a:ext>
            </a:extLst>
          </p:cNvPr>
          <p:cNvSpPr/>
          <p:nvPr/>
        </p:nvSpPr>
        <p:spPr>
          <a:xfrm>
            <a:off x="8476735" y="1452077"/>
            <a:ext cx="420130" cy="172994"/>
          </a:xfrm>
          <a:prstGeom prst="left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5ADAC00-074E-554E-A3E6-CAB1C07CB241}"/>
              </a:ext>
            </a:extLst>
          </p:cNvPr>
          <p:cNvPicPr>
            <a:picLocks noChangeAspect="1"/>
          </p:cNvPicPr>
          <p:nvPr/>
        </p:nvPicPr>
        <p:blipFill rotWithShape="1">
          <a:blip r:embed="rId4"/>
          <a:srcRect l="40405" t="31946" r="24730" b="26757"/>
          <a:stretch/>
        </p:blipFill>
        <p:spPr>
          <a:xfrm>
            <a:off x="4685402" y="706227"/>
            <a:ext cx="3741906" cy="2770171"/>
          </a:xfrm>
          <a:prstGeom prst="rect">
            <a:avLst/>
          </a:prstGeom>
        </p:spPr>
      </p:pic>
      <p:pic>
        <p:nvPicPr>
          <p:cNvPr id="17" name="Picture 16">
            <a:extLst>
              <a:ext uri="{FF2B5EF4-FFF2-40B4-BE49-F238E27FC236}">
                <a16:creationId xmlns:a16="http://schemas.microsoft.com/office/drawing/2014/main" id="{2897616E-33B4-694A-BDC5-C67224C08815}"/>
              </a:ext>
            </a:extLst>
          </p:cNvPr>
          <p:cNvPicPr>
            <a:picLocks noChangeAspect="1"/>
          </p:cNvPicPr>
          <p:nvPr/>
        </p:nvPicPr>
        <p:blipFill rotWithShape="1">
          <a:blip r:embed="rId5"/>
          <a:srcRect l="40405" t="54432" r="24324" b="22217"/>
          <a:stretch/>
        </p:blipFill>
        <p:spPr>
          <a:xfrm>
            <a:off x="2255517" y="3775546"/>
            <a:ext cx="3225114" cy="1334529"/>
          </a:xfrm>
          <a:prstGeom prst="rect">
            <a:avLst/>
          </a:prstGeom>
        </p:spPr>
      </p:pic>
      <p:sp>
        <p:nvSpPr>
          <p:cNvPr id="20" name="Right Arrow 19">
            <a:extLst>
              <a:ext uri="{FF2B5EF4-FFF2-40B4-BE49-F238E27FC236}">
                <a16:creationId xmlns:a16="http://schemas.microsoft.com/office/drawing/2014/main" id="{CB5441AD-6EEB-2D4E-9BD0-DAABA2C2FDD2}"/>
              </a:ext>
            </a:extLst>
          </p:cNvPr>
          <p:cNvSpPr/>
          <p:nvPr/>
        </p:nvSpPr>
        <p:spPr>
          <a:xfrm>
            <a:off x="2255517" y="4442810"/>
            <a:ext cx="302739" cy="247613"/>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4AE45A5F-462E-6840-8A10-04042C9A5C74}"/>
              </a:ext>
            </a:extLst>
          </p:cNvPr>
          <p:cNvSpPr/>
          <p:nvPr/>
        </p:nvSpPr>
        <p:spPr>
          <a:xfrm>
            <a:off x="2259634" y="4743494"/>
            <a:ext cx="302739" cy="247613"/>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44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57"/>
            <a:ext cx="8229600" cy="604081"/>
          </a:xfrm>
        </p:spPr>
        <p:txBody>
          <a:bodyPr>
            <a:normAutofit fontScale="90000"/>
          </a:bodyPr>
          <a:lstStyle/>
          <a:p>
            <a:r>
              <a:rPr lang="en-US" b="1" dirty="0">
                <a:solidFill>
                  <a:srgbClr val="C00000"/>
                </a:solidFill>
              </a:rPr>
              <a:t>Create an HMI View of Data Points - 9</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1678327" y="5767348"/>
            <a:ext cx="5491055" cy="646331"/>
          </a:xfrm>
          <a:prstGeom prst="rect">
            <a:avLst/>
          </a:prstGeom>
          <a:noFill/>
        </p:spPr>
        <p:txBody>
          <a:bodyPr wrap="none" rtlCol="0">
            <a:spAutoFit/>
          </a:bodyPr>
          <a:lstStyle/>
          <a:p>
            <a:r>
              <a:rPr lang="en-US" dirty="0"/>
              <a:t>Press and hold Push Button #2 on physical circuit</a:t>
            </a:r>
          </a:p>
          <a:p>
            <a:r>
              <a:rPr lang="en-US" dirty="0"/>
              <a:t>Bulb should light when pressed and darken upon release</a:t>
            </a:r>
          </a:p>
        </p:txBody>
      </p:sp>
      <p:pic>
        <p:nvPicPr>
          <p:cNvPr id="5" name="Picture 4">
            <a:extLst>
              <a:ext uri="{FF2B5EF4-FFF2-40B4-BE49-F238E27FC236}">
                <a16:creationId xmlns:a16="http://schemas.microsoft.com/office/drawing/2014/main" id="{FBA2DB67-DEBE-D641-A35A-ED9716F40468}"/>
              </a:ext>
            </a:extLst>
          </p:cNvPr>
          <p:cNvPicPr>
            <a:picLocks noChangeAspect="1"/>
          </p:cNvPicPr>
          <p:nvPr/>
        </p:nvPicPr>
        <p:blipFill rotWithShape="1">
          <a:blip r:embed="rId3"/>
          <a:srcRect l="15676" t="12054" r="30541" b="25243"/>
          <a:stretch/>
        </p:blipFill>
        <p:spPr>
          <a:xfrm>
            <a:off x="160639" y="778474"/>
            <a:ext cx="5572896" cy="4060655"/>
          </a:xfrm>
          <a:prstGeom prst="rect">
            <a:avLst/>
          </a:prstGeom>
        </p:spPr>
      </p:pic>
      <p:pic>
        <p:nvPicPr>
          <p:cNvPr id="9" name="Picture 8">
            <a:extLst>
              <a:ext uri="{FF2B5EF4-FFF2-40B4-BE49-F238E27FC236}">
                <a16:creationId xmlns:a16="http://schemas.microsoft.com/office/drawing/2014/main" id="{FB21F0CD-C240-824F-BCA4-38CAD09AC989}"/>
              </a:ext>
            </a:extLst>
          </p:cNvPr>
          <p:cNvPicPr>
            <a:picLocks noChangeAspect="1"/>
          </p:cNvPicPr>
          <p:nvPr/>
        </p:nvPicPr>
        <p:blipFill rotWithShape="1">
          <a:blip r:embed="rId4"/>
          <a:srcRect l="15405" t="13569" r="35405" b="17666"/>
          <a:stretch/>
        </p:blipFill>
        <p:spPr>
          <a:xfrm>
            <a:off x="3682313" y="1037304"/>
            <a:ext cx="5226909" cy="4567020"/>
          </a:xfrm>
          <a:prstGeom prst="rect">
            <a:avLst/>
          </a:prstGeom>
        </p:spPr>
      </p:pic>
    </p:spTree>
    <p:extLst>
      <p:ext uri="{BB962C8B-B14F-4D97-AF65-F5344CB8AC3E}">
        <p14:creationId xmlns:p14="http://schemas.microsoft.com/office/powerpoint/2010/main" val="3104776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5DB0B9-39CB-F147-B2A9-58E487E38596}"/>
              </a:ext>
            </a:extLst>
          </p:cNvPr>
          <p:cNvPicPr>
            <a:picLocks noChangeAspect="1"/>
          </p:cNvPicPr>
          <p:nvPr/>
        </p:nvPicPr>
        <p:blipFill rotWithShape="1">
          <a:blip r:embed="rId2"/>
          <a:srcRect l="15135" t="13135" r="32162" b="27621"/>
          <a:stretch/>
        </p:blipFill>
        <p:spPr>
          <a:xfrm>
            <a:off x="4213654" y="1461249"/>
            <a:ext cx="4819136" cy="3385751"/>
          </a:xfrm>
          <a:prstGeom prst="rect">
            <a:avLst/>
          </a:prstGeom>
        </p:spPr>
      </p:pic>
      <p:sp>
        <p:nvSpPr>
          <p:cNvPr id="2" name="Title 1"/>
          <p:cNvSpPr>
            <a:spLocks noGrp="1"/>
          </p:cNvSpPr>
          <p:nvPr>
            <p:ph type="title"/>
          </p:nvPr>
        </p:nvSpPr>
        <p:spPr>
          <a:xfrm>
            <a:off x="395415" y="75857"/>
            <a:ext cx="8452022" cy="604081"/>
          </a:xfrm>
        </p:spPr>
        <p:txBody>
          <a:bodyPr>
            <a:normAutofit fontScale="90000"/>
          </a:bodyPr>
          <a:lstStyle/>
          <a:p>
            <a:r>
              <a:rPr lang="en-US" b="1" dirty="0">
                <a:solidFill>
                  <a:srgbClr val="C00000"/>
                </a:solidFill>
              </a:rPr>
              <a:t>Create an HMI View of Data Points - 10</a:t>
            </a:r>
          </a:p>
        </p:txBody>
      </p:sp>
      <p:pic>
        <p:nvPicPr>
          <p:cNvPr id="4" name="Picture 3" descr="new-uah-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1554759" y="5593516"/>
            <a:ext cx="5853397" cy="646331"/>
          </a:xfrm>
          <a:prstGeom prst="rect">
            <a:avLst/>
          </a:prstGeom>
          <a:noFill/>
        </p:spPr>
        <p:txBody>
          <a:bodyPr wrap="none" rtlCol="0">
            <a:spAutoFit/>
          </a:bodyPr>
          <a:lstStyle/>
          <a:p>
            <a:r>
              <a:rPr lang="en-US" dirty="0"/>
              <a:t>Add binary graphic components for Button #1 and Button #2</a:t>
            </a:r>
          </a:p>
          <a:p>
            <a:r>
              <a:rPr lang="en-US" dirty="0"/>
              <a:t>See above for binary image suggestion</a:t>
            </a:r>
          </a:p>
        </p:txBody>
      </p:sp>
      <p:pic>
        <p:nvPicPr>
          <p:cNvPr id="10" name="Picture 9">
            <a:extLst>
              <a:ext uri="{FF2B5EF4-FFF2-40B4-BE49-F238E27FC236}">
                <a16:creationId xmlns:a16="http://schemas.microsoft.com/office/drawing/2014/main" id="{9C1E068B-62CB-F14E-88B8-A8165B808751}"/>
              </a:ext>
            </a:extLst>
          </p:cNvPr>
          <p:cNvPicPr>
            <a:picLocks noChangeAspect="1"/>
          </p:cNvPicPr>
          <p:nvPr/>
        </p:nvPicPr>
        <p:blipFill rotWithShape="1">
          <a:blip r:embed="rId4"/>
          <a:srcRect l="15811" t="12919" r="31487" b="11405"/>
          <a:stretch/>
        </p:blipFill>
        <p:spPr>
          <a:xfrm>
            <a:off x="160639" y="827903"/>
            <a:ext cx="4819136" cy="4324865"/>
          </a:xfrm>
          <a:prstGeom prst="rect">
            <a:avLst/>
          </a:prstGeom>
        </p:spPr>
      </p:pic>
    </p:spTree>
    <p:extLst>
      <p:ext uri="{BB962C8B-B14F-4D97-AF65-F5344CB8AC3E}">
        <p14:creationId xmlns:p14="http://schemas.microsoft.com/office/powerpoint/2010/main" val="380323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415" y="75857"/>
            <a:ext cx="8452022" cy="604081"/>
          </a:xfrm>
        </p:spPr>
        <p:txBody>
          <a:bodyPr>
            <a:normAutofit fontScale="90000"/>
          </a:bodyPr>
          <a:lstStyle/>
          <a:p>
            <a:r>
              <a:rPr lang="en-US" b="1" dirty="0">
                <a:solidFill>
                  <a:srgbClr val="C00000"/>
                </a:solidFill>
              </a:rPr>
              <a:t>Create an HMI View of Data Points - 11</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2242898" y="5934079"/>
            <a:ext cx="4102149" cy="369332"/>
          </a:xfrm>
          <a:prstGeom prst="rect">
            <a:avLst/>
          </a:prstGeom>
          <a:noFill/>
        </p:spPr>
        <p:txBody>
          <a:bodyPr wrap="none" rtlCol="0">
            <a:spAutoFit/>
          </a:bodyPr>
          <a:lstStyle/>
          <a:p>
            <a:r>
              <a:rPr lang="en-US" dirty="0"/>
              <a:t>Hit </a:t>
            </a:r>
            <a:r>
              <a:rPr lang="en-US" b="1" dirty="0">
                <a:solidFill>
                  <a:srgbClr val="FF0000"/>
                </a:solidFill>
              </a:rPr>
              <a:t>Save</a:t>
            </a:r>
            <a:r>
              <a:rPr lang="en-US" b="1" dirty="0"/>
              <a:t> </a:t>
            </a:r>
            <a:r>
              <a:rPr lang="en-US" dirty="0"/>
              <a:t>to save work and exit view editor</a:t>
            </a:r>
          </a:p>
        </p:txBody>
      </p:sp>
      <p:pic>
        <p:nvPicPr>
          <p:cNvPr id="5" name="Picture 4">
            <a:extLst>
              <a:ext uri="{FF2B5EF4-FFF2-40B4-BE49-F238E27FC236}">
                <a16:creationId xmlns:a16="http://schemas.microsoft.com/office/drawing/2014/main" id="{A74EABDC-9FBE-B64C-9079-17FE0AB5CE43}"/>
              </a:ext>
            </a:extLst>
          </p:cNvPr>
          <p:cNvPicPr>
            <a:picLocks noChangeAspect="1"/>
          </p:cNvPicPr>
          <p:nvPr/>
        </p:nvPicPr>
        <p:blipFill rotWithShape="1">
          <a:blip r:embed="rId3"/>
          <a:srcRect l="15405" t="12270" r="30946" b="8811"/>
          <a:stretch/>
        </p:blipFill>
        <p:spPr>
          <a:xfrm>
            <a:off x="1841157" y="881619"/>
            <a:ext cx="4905633" cy="4510216"/>
          </a:xfrm>
          <a:prstGeom prst="rect">
            <a:avLst/>
          </a:prstGeom>
        </p:spPr>
      </p:pic>
    </p:spTree>
    <p:extLst>
      <p:ext uri="{BB962C8B-B14F-4D97-AF65-F5344CB8AC3E}">
        <p14:creationId xmlns:p14="http://schemas.microsoft.com/office/powerpoint/2010/main" val="941566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415" y="75857"/>
            <a:ext cx="8452022" cy="604081"/>
          </a:xfrm>
        </p:spPr>
        <p:txBody>
          <a:bodyPr>
            <a:normAutofit fontScale="90000"/>
          </a:bodyPr>
          <a:lstStyle/>
          <a:p>
            <a:r>
              <a:rPr lang="en-US" b="1" dirty="0">
                <a:solidFill>
                  <a:srgbClr val="C00000"/>
                </a:solidFill>
              </a:rPr>
              <a:t>Create an HMI View of Data Points - 12</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900755" y="4031017"/>
            <a:ext cx="2583849" cy="369332"/>
          </a:xfrm>
          <a:prstGeom prst="rect">
            <a:avLst/>
          </a:prstGeom>
          <a:noFill/>
        </p:spPr>
        <p:txBody>
          <a:bodyPr wrap="none" rtlCol="0">
            <a:spAutoFit/>
          </a:bodyPr>
          <a:lstStyle/>
          <a:p>
            <a:r>
              <a:rPr lang="en-US" dirty="0"/>
              <a:t>Press and hold Button #2 </a:t>
            </a:r>
          </a:p>
        </p:txBody>
      </p:sp>
      <p:pic>
        <p:nvPicPr>
          <p:cNvPr id="7" name="Picture 6">
            <a:extLst>
              <a:ext uri="{FF2B5EF4-FFF2-40B4-BE49-F238E27FC236}">
                <a16:creationId xmlns:a16="http://schemas.microsoft.com/office/drawing/2014/main" id="{270BD693-67DD-5A47-9556-63E713EFD9C4}"/>
              </a:ext>
            </a:extLst>
          </p:cNvPr>
          <p:cNvPicPr>
            <a:picLocks noChangeAspect="1"/>
          </p:cNvPicPr>
          <p:nvPr/>
        </p:nvPicPr>
        <p:blipFill rotWithShape="1">
          <a:blip r:embed="rId3"/>
          <a:srcRect l="29865" t="48379" r="51081" b="20270"/>
          <a:stretch/>
        </p:blipFill>
        <p:spPr>
          <a:xfrm>
            <a:off x="1099748" y="1631089"/>
            <a:ext cx="2379147" cy="2446639"/>
          </a:xfrm>
          <a:prstGeom prst="rect">
            <a:avLst/>
          </a:prstGeom>
        </p:spPr>
      </p:pic>
      <p:pic>
        <p:nvPicPr>
          <p:cNvPr id="10" name="Picture 9">
            <a:extLst>
              <a:ext uri="{FF2B5EF4-FFF2-40B4-BE49-F238E27FC236}">
                <a16:creationId xmlns:a16="http://schemas.microsoft.com/office/drawing/2014/main" id="{21743A4F-34AA-A240-A15A-A8BE51442A28}"/>
              </a:ext>
            </a:extLst>
          </p:cNvPr>
          <p:cNvPicPr>
            <a:picLocks noChangeAspect="1"/>
          </p:cNvPicPr>
          <p:nvPr/>
        </p:nvPicPr>
        <p:blipFill rotWithShape="1">
          <a:blip r:embed="rId4"/>
          <a:srcRect l="29865" t="47946" r="51351" b="20054"/>
          <a:stretch/>
        </p:blipFill>
        <p:spPr>
          <a:xfrm>
            <a:off x="5616142" y="1575896"/>
            <a:ext cx="2305823" cy="2455121"/>
          </a:xfrm>
          <a:prstGeom prst="rect">
            <a:avLst/>
          </a:prstGeom>
        </p:spPr>
      </p:pic>
      <p:sp>
        <p:nvSpPr>
          <p:cNvPr id="11" name="TextBox 10">
            <a:extLst>
              <a:ext uri="{FF2B5EF4-FFF2-40B4-BE49-F238E27FC236}">
                <a16:creationId xmlns:a16="http://schemas.microsoft.com/office/drawing/2014/main" id="{67ECF9EC-970E-084A-ABC9-C89FE9117E65}"/>
              </a:ext>
            </a:extLst>
          </p:cNvPr>
          <p:cNvSpPr txBox="1"/>
          <p:nvPr/>
        </p:nvSpPr>
        <p:spPr>
          <a:xfrm>
            <a:off x="5636799" y="4031017"/>
            <a:ext cx="1935210" cy="369332"/>
          </a:xfrm>
          <a:prstGeom prst="rect">
            <a:avLst/>
          </a:prstGeom>
          <a:noFill/>
        </p:spPr>
        <p:txBody>
          <a:bodyPr wrap="none" rtlCol="0">
            <a:spAutoFit/>
          </a:bodyPr>
          <a:lstStyle/>
          <a:p>
            <a:r>
              <a:rPr lang="en-US" dirty="0"/>
              <a:t>Release Button #2 </a:t>
            </a:r>
          </a:p>
        </p:txBody>
      </p:sp>
      <p:sp>
        <p:nvSpPr>
          <p:cNvPr id="12" name="TextBox 11">
            <a:extLst>
              <a:ext uri="{FF2B5EF4-FFF2-40B4-BE49-F238E27FC236}">
                <a16:creationId xmlns:a16="http://schemas.microsoft.com/office/drawing/2014/main" id="{7CF1E62F-CCBA-364D-A8A4-58A5C58A2AB6}"/>
              </a:ext>
            </a:extLst>
          </p:cNvPr>
          <p:cNvSpPr txBox="1"/>
          <p:nvPr/>
        </p:nvSpPr>
        <p:spPr>
          <a:xfrm>
            <a:off x="2489752" y="5350475"/>
            <a:ext cx="4263347" cy="369332"/>
          </a:xfrm>
          <a:prstGeom prst="rect">
            <a:avLst/>
          </a:prstGeom>
          <a:noFill/>
        </p:spPr>
        <p:txBody>
          <a:bodyPr wrap="none" rtlCol="0">
            <a:spAutoFit/>
          </a:bodyPr>
          <a:lstStyle/>
          <a:p>
            <a:r>
              <a:rPr lang="en-US" dirty="0"/>
              <a:t>Test operation of HMI view and data source</a:t>
            </a:r>
          </a:p>
        </p:txBody>
      </p:sp>
    </p:spTree>
    <p:extLst>
      <p:ext uri="{BB962C8B-B14F-4D97-AF65-F5344CB8AC3E}">
        <p14:creationId xmlns:p14="http://schemas.microsoft.com/office/powerpoint/2010/main" val="3677722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415" y="75857"/>
            <a:ext cx="8452022" cy="604081"/>
          </a:xfrm>
        </p:spPr>
        <p:txBody>
          <a:bodyPr>
            <a:normAutofit fontScale="90000"/>
          </a:bodyPr>
          <a:lstStyle/>
          <a:p>
            <a:r>
              <a:rPr lang="en-US" b="1" dirty="0">
                <a:solidFill>
                  <a:srgbClr val="C00000"/>
                </a:solidFill>
              </a:rPr>
              <a:t>Create an HMI View of Data Points - 13</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6" name="TextBox 5">
            <a:extLst>
              <a:ext uri="{FF2B5EF4-FFF2-40B4-BE49-F238E27FC236}">
                <a16:creationId xmlns:a16="http://schemas.microsoft.com/office/drawing/2014/main" id="{B079EDF6-A7FD-1A4E-9B1F-CA7600289FFF}"/>
              </a:ext>
            </a:extLst>
          </p:cNvPr>
          <p:cNvSpPr txBox="1"/>
          <p:nvPr/>
        </p:nvSpPr>
        <p:spPr>
          <a:xfrm>
            <a:off x="122280" y="3846351"/>
            <a:ext cx="2583849" cy="369332"/>
          </a:xfrm>
          <a:prstGeom prst="rect">
            <a:avLst/>
          </a:prstGeom>
          <a:noFill/>
        </p:spPr>
        <p:txBody>
          <a:bodyPr wrap="none" rtlCol="0">
            <a:spAutoFit/>
          </a:bodyPr>
          <a:lstStyle/>
          <a:p>
            <a:r>
              <a:rPr lang="en-US" dirty="0"/>
              <a:t>Press and hold Button #1 </a:t>
            </a:r>
          </a:p>
        </p:txBody>
      </p:sp>
      <p:pic>
        <p:nvPicPr>
          <p:cNvPr id="10" name="Picture 9">
            <a:extLst>
              <a:ext uri="{FF2B5EF4-FFF2-40B4-BE49-F238E27FC236}">
                <a16:creationId xmlns:a16="http://schemas.microsoft.com/office/drawing/2014/main" id="{21743A4F-34AA-A240-A15A-A8BE51442A28}"/>
              </a:ext>
            </a:extLst>
          </p:cNvPr>
          <p:cNvPicPr>
            <a:picLocks noChangeAspect="1"/>
          </p:cNvPicPr>
          <p:nvPr/>
        </p:nvPicPr>
        <p:blipFill rotWithShape="1">
          <a:blip r:embed="rId3"/>
          <a:srcRect l="29865" t="47946" r="51351" b="20054"/>
          <a:stretch/>
        </p:blipFill>
        <p:spPr>
          <a:xfrm>
            <a:off x="6438403" y="1366516"/>
            <a:ext cx="2305823" cy="2455121"/>
          </a:xfrm>
          <a:prstGeom prst="rect">
            <a:avLst/>
          </a:prstGeom>
        </p:spPr>
      </p:pic>
      <p:sp>
        <p:nvSpPr>
          <p:cNvPr id="11" name="TextBox 10">
            <a:extLst>
              <a:ext uri="{FF2B5EF4-FFF2-40B4-BE49-F238E27FC236}">
                <a16:creationId xmlns:a16="http://schemas.microsoft.com/office/drawing/2014/main" id="{67ECF9EC-970E-084A-ABC9-C89FE9117E65}"/>
              </a:ext>
            </a:extLst>
          </p:cNvPr>
          <p:cNvSpPr txBox="1"/>
          <p:nvPr/>
        </p:nvSpPr>
        <p:spPr>
          <a:xfrm>
            <a:off x="3314144" y="3846351"/>
            <a:ext cx="2485104" cy="646331"/>
          </a:xfrm>
          <a:prstGeom prst="rect">
            <a:avLst/>
          </a:prstGeom>
          <a:noFill/>
        </p:spPr>
        <p:txBody>
          <a:bodyPr wrap="none" rtlCol="0">
            <a:spAutoFit/>
          </a:bodyPr>
          <a:lstStyle/>
          <a:p>
            <a:r>
              <a:rPr lang="en-US" dirty="0"/>
              <a:t>Release Button #1 </a:t>
            </a:r>
          </a:p>
          <a:p>
            <a:r>
              <a:rPr lang="en-US" dirty="0"/>
              <a:t>LED remains on for 2 sec</a:t>
            </a:r>
          </a:p>
        </p:txBody>
      </p:sp>
      <p:sp>
        <p:nvSpPr>
          <p:cNvPr id="12" name="TextBox 11">
            <a:extLst>
              <a:ext uri="{FF2B5EF4-FFF2-40B4-BE49-F238E27FC236}">
                <a16:creationId xmlns:a16="http://schemas.microsoft.com/office/drawing/2014/main" id="{7CF1E62F-CCBA-364D-A8A4-58A5C58A2AB6}"/>
              </a:ext>
            </a:extLst>
          </p:cNvPr>
          <p:cNvSpPr txBox="1"/>
          <p:nvPr/>
        </p:nvSpPr>
        <p:spPr>
          <a:xfrm>
            <a:off x="2520513" y="5412259"/>
            <a:ext cx="4263347" cy="369332"/>
          </a:xfrm>
          <a:prstGeom prst="rect">
            <a:avLst/>
          </a:prstGeom>
          <a:noFill/>
        </p:spPr>
        <p:txBody>
          <a:bodyPr wrap="none" rtlCol="0">
            <a:spAutoFit/>
          </a:bodyPr>
          <a:lstStyle/>
          <a:p>
            <a:r>
              <a:rPr lang="en-US" dirty="0"/>
              <a:t>Test operation of HMI view and data source</a:t>
            </a:r>
          </a:p>
        </p:txBody>
      </p:sp>
      <p:pic>
        <p:nvPicPr>
          <p:cNvPr id="5" name="Picture 4">
            <a:extLst>
              <a:ext uri="{FF2B5EF4-FFF2-40B4-BE49-F238E27FC236}">
                <a16:creationId xmlns:a16="http://schemas.microsoft.com/office/drawing/2014/main" id="{7FCC576C-E775-344F-BBB1-3F7E6CE01A6C}"/>
              </a:ext>
            </a:extLst>
          </p:cNvPr>
          <p:cNvPicPr>
            <a:picLocks noChangeAspect="1"/>
          </p:cNvPicPr>
          <p:nvPr/>
        </p:nvPicPr>
        <p:blipFill rotWithShape="1">
          <a:blip r:embed="rId4"/>
          <a:srcRect l="30270" t="49676" r="52433" b="22216"/>
          <a:stretch/>
        </p:blipFill>
        <p:spPr>
          <a:xfrm>
            <a:off x="395415" y="1455528"/>
            <a:ext cx="2038866" cy="2070725"/>
          </a:xfrm>
          <a:prstGeom prst="rect">
            <a:avLst/>
          </a:prstGeom>
        </p:spPr>
      </p:pic>
      <p:pic>
        <p:nvPicPr>
          <p:cNvPr id="9" name="Picture 8">
            <a:extLst>
              <a:ext uri="{FF2B5EF4-FFF2-40B4-BE49-F238E27FC236}">
                <a16:creationId xmlns:a16="http://schemas.microsoft.com/office/drawing/2014/main" id="{296D371E-196A-6349-BBEC-B4BCEC0D190B}"/>
              </a:ext>
            </a:extLst>
          </p:cNvPr>
          <p:cNvPicPr>
            <a:picLocks noChangeAspect="1"/>
          </p:cNvPicPr>
          <p:nvPr/>
        </p:nvPicPr>
        <p:blipFill rotWithShape="1">
          <a:blip r:embed="rId5"/>
          <a:srcRect l="30540" t="48162" r="50946" b="20054"/>
          <a:stretch/>
        </p:blipFill>
        <p:spPr>
          <a:xfrm>
            <a:off x="3472246" y="1391230"/>
            <a:ext cx="2088294" cy="2240722"/>
          </a:xfrm>
          <a:prstGeom prst="rect">
            <a:avLst/>
          </a:prstGeom>
        </p:spPr>
      </p:pic>
      <p:sp>
        <p:nvSpPr>
          <p:cNvPr id="13" name="TextBox 12">
            <a:extLst>
              <a:ext uri="{FF2B5EF4-FFF2-40B4-BE49-F238E27FC236}">
                <a16:creationId xmlns:a16="http://schemas.microsoft.com/office/drawing/2014/main" id="{3A605716-83E3-5549-9BD8-BF543DF83B1B}"/>
              </a:ext>
            </a:extLst>
          </p:cNvPr>
          <p:cNvSpPr txBox="1"/>
          <p:nvPr/>
        </p:nvSpPr>
        <p:spPr>
          <a:xfrm>
            <a:off x="6783860" y="3846351"/>
            <a:ext cx="1311641" cy="369332"/>
          </a:xfrm>
          <a:prstGeom prst="rect">
            <a:avLst/>
          </a:prstGeom>
          <a:noFill/>
        </p:spPr>
        <p:txBody>
          <a:bodyPr wrap="none" rtlCol="0">
            <a:spAutoFit/>
          </a:bodyPr>
          <a:lstStyle/>
          <a:p>
            <a:r>
              <a:rPr lang="en-US" dirty="0"/>
              <a:t>LED now off</a:t>
            </a:r>
          </a:p>
        </p:txBody>
      </p:sp>
    </p:spTree>
    <p:extLst>
      <p:ext uri="{BB962C8B-B14F-4D97-AF65-F5344CB8AC3E}">
        <p14:creationId xmlns:p14="http://schemas.microsoft.com/office/powerpoint/2010/main" val="1676350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Definition</a:t>
            </a:r>
          </a:p>
        </p:txBody>
      </p:sp>
      <p:sp>
        <p:nvSpPr>
          <p:cNvPr id="3" name="Content Placeholder 2"/>
          <p:cNvSpPr>
            <a:spLocks noGrp="1"/>
          </p:cNvSpPr>
          <p:nvPr>
            <p:ph idx="1"/>
          </p:nvPr>
        </p:nvSpPr>
        <p:spPr>
          <a:xfrm>
            <a:off x="457199" y="1600200"/>
            <a:ext cx="8448261" cy="4525963"/>
          </a:xfrm>
        </p:spPr>
        <p:txBody>
          <a:bodyPr>
            <a:normAutofit/>
          </a:bodyPr>
          <a:lstStyle/>
          <a:p>
            <a:pPr marL="0" indent="0">
              <a:buNone/>
            </a:pPr>
            <a:r>
              <a:rPr lang="en-US" b="1" dirty="0">
                <a:solidFill>
                  <a:srgbClr val="7030A0"/>
                </a:solidFill>
              </a:rPr>
              <a:t>Human-Machine Interface (HMI)</a:t>
            </a:r>
          </a:p>
          <a:p>
            <a:r>
              <a:rPr lang="en-US" b="1" dirty="0">
                <a:solidFill>
                  <a:srgbClr val="0070C0"/>
                </a:solidFill>
              </a:rPr>
              <a:t>The interface used by the human operator to monitor and control operation of the PLC as it exercises control of some physical process</a:t>
            </a:r>
            <a:endParaRPr lang="en-US" dirty="0"/>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305081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Suggested Reading</a:t>
            </a:r>
          </a:p>
        </p:txBody>
      </p:sp>
      <p:sp>
        <p:nvSpPr>
          <p:cNvPr id="3" name="Content Placeholder 2"/>
          <p:cNvSpPr>
            <a:spLocks noGrp="1"/>
          </p:cNvSpPr>
          <p:nvPr>
            <p:ph idx="1"/>
          </p:nvPr>
        </p:nvSpPr>
        <p:spPr>
          <a:xfrm>
            <a:off x="457199" y="1600200"/>
            <a:ext cx="8448261" cy="4525963"/>
          </a:xfrm>
        </p:spPr>
        <p:txBody>
          <a:bodyPr>
            <a:normAutofit/>
          </a:bodyPr>
          <a:lstStyle/>
          <a:p>
            <a:r>
              <a:rPr lang="en-US" dirty="0"/>
              <a:t>The </a:t>
            </a:r>
            <a:r>
              <a:rPr lang="en-US" dirty="0" err="1"/>
              <a:t>OpenPLC</a:t>
            </a:r>
            <a:r>
              <a:rPr lang="en-US" dirty="0"/>
              <a:t> Project</a:t>
            </a:r>
          </a:p>
          <a:p>
            <a:pPr marL="457200" lvl="1" indent="0">
              <a:buNone/>
            </a:pPr>
            <a:r>
              <a:rPr lang="en-US" dirty="0"/>
              <a:t>https://</a:t>
            </a:r>
            <a:r>
              <a:rPr lang="en-US" dirty="0" err="1"/>
              <a:t>www.openplcproject.com</a:t>
            </a:r>
            <a:r>
              <a:rPr lang="en-US" dirty="0"/>
              <a:t>/</a:t>
            </a:r>
          </a:p>
          <a:p>
            <a:pPr marL="457200" lvl="1" indent="0">
              <a:buNone/>
            </a:pPr>
            <a:endParaRPr lang="en-US" dirty="0"/>
          </a:p>
          <a:p>
            <a:r>
              <a:rPr lang="en-US" dirty="0"/>
              <a:t>Tommy Morris – Six SCADA Modules</a:t>
            </a:r>
          </a:p>
          <a:p>
            <a:pPr marL="457200" lvl="1" indent="0">
              <a:buNone/>
            </a:pPr>
            <a:r>
              <a:rPr lang="en-US" dirty="0"/>
              <a:t>https://</a:t>
            </a:r>
            <a:r>
              <a:rPr lang="en-US" dirty="0" err="1"/>
              <a:t>clark.center</a:t>
            </a:r>
            <a:r>
              <a:rPr lang="en-US" dirty="0"/>
              <a:t>/details/</a:t>
            </a:r>
            <a:r>
              <a:rPr lang="en-US" dirty="0" err="1"/>
              <a:t>tommy_morris</a:t>
            </a:r>
            <a:r>
              <a:rPr lang="en-US" dirty="0"/>
              <a:t>/Six%20SCADA%20Modules </a:t>
            </a:r>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3377201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9" y="2633525"/>
            <a:ext cx="8229600" cy="1143000"/>
          </a:xfrm>
        </p:spPr>
        <p:txBody>
          <a:bodyPr>
            <a:normAutofit/>
          </a:bodyPr>
          <a:lstStyle/>
          <a:p>
            <a:r>
              <a:rPr lang="en-US" b="1" dirty="0">
                <a:solidFill>
                  <a:srgbClr val="0070C0"/>
                </a:solidFill>
              </a:rPr>
              <a:t>Hands-On Laboratory Exercise #4</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3781974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Laboratory Exercise #4 Instructions - 1</a:t>
            </a:r>
          </a:p>
        </p:txBody>
      </p:sp>
      <p:sp>
        <p:nvSpPr>
          <p:cNvPr id="3" name="Content Placeholder 2"/>
          <p:cNvSpPr>
            <a:spLocks noGrp="1"/>
          </p:cNvSpPr>
          <p:nvPr>
            <p:ph idx="1"/>
          </p:nvPr>
        </p:nvSpPr>
        <p:spPr>
          <a:xfrm>
            <a:off x="457199" y="1600200"/>
            <a:ext cx="8448261" cy="4525963"/>
          </a:xfrm>
        </p:spPr>
        <p:txBody>
          <a:bodyPr>
            <a:normAutofit/>
          </a:bodyPr>
          <a:lstStyle/>
          <a:p>
            <a:r>
              <a:rPr lang="en-US" dirty="0"/>
              <a:t>Objectives</a:t>
            </a:r>
          </a:p>
          <a:p>
            <a:pPr lvl="1"/>
            <a:r>
              <a:rPr lang="en-US" dirty="0"/>
              <a:t>Learn how to use </a:t>
            </a:r>
            <a:r>
              <a:rPr lang="en-US" b="1" dirty="0" err="1">
                <a:solidFill>
                  <a:srgbClr val="0070C0"/>
                </a:solidFill>
              </a:rPr>
              <a:t>ScadaBR</a:t>
            </a:r>
            <a:r>
              <a:rPr lang="en-US" b="1" dirty="0">
                <a:solidFill>
                  <a:srgbClr val="0070C0"/>
                </a:solidFill>
              </a:rPr>
              <a:t> </a:t>
            </a:r>
            <a:r>
              <a:rPr lang="en-US" dirty="0"/>
              <a:t>to create a simple Human-Machine Interface (HMI) for the First Project Ladder Logic program</a:t>
            </a:r>
          </a:p>
          <a:p>
            <a:pPr lvl="1"/>
            <a:r>
              <a:rPr lang="en-US" dirty="0"/>
              <a:t>Learn how to test your HMI’s ability to interact with an executing </a:t>
            </a:r>
            <a:r>
              <a:rPr lang="en-US" dirty="0" err="1"/>
              <a:t>OpenPLC</a:t>
            </a:r>
            <a:r>
              <a:rPr lang="en-US" dirty="0"/>
              <a:t> program</a:t>
            </a:r>
          </a:p>
          <a:p>
            <a:pPr marL="457200" lvl="1" indent="0">
              <a:buNone/>
            </a:pPr>
            <a:endParaRPr lang="en-US" dirty="0"/>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827254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Laboratory Exercise #4 Instructions - 2</a:t>
            </a:r>
          </a:p>
        </p:txBody>
      </p:sp>
      <p:sp>
        <p:nvSpPr>
          <p:cNvPr id="3" name="Content Placeholder 2"/>
          <p:cNvSpPr>
            <a:spLocks noGrp="1"/>
          </p:cNvSpPr>
          <p:nvPr>
            <p:ph idx="1"/>
          </p:nvPr>
        </p:nvSpPr>
        <p:spPr>
          <a:xfrm>
            <a:off x="284922" y="1520688"/>
            <a:ext cx="8580784" cy="4525963"/>
          </a:xfrm>
        </p:spPr>
        <p:txBody>
          <a:bodyPr>
            <a:normAutofit fontScale="92500" lnSpcReduction="20000"/>
          </a:bodyPr>
          <a:lstStyle/>
          <a:p>
            <a:r>
              <a:rPr lang="en-US" dirty="0"/>
              <a:t>Be sure your </a:t>
            </a:r>
            <a:r>
              <a:rPr lang="en-US" b="1" dirty="0" err="1">
                <a:solidFill>
                  <a:srgbClr val="0070C0"/>
                </a:solidFill>
              </a:rPr>
              <a:t>OpenPLC</a:t>
            </a:r>
            <a:r>
              <a:rPr lang="en-US" b="1" dirty="0">
                <a:solidFill>
                  <a:srgbClr val="0070C0"/>
                </a:solidFill>
              </a:rPr>
              <a:t> runtime </a:t>
            </a:r>
            <a:r>
              <a:rPr lang="en-US" dirty="0"/>
              <a:t>is actively executing the </a:t>
            </a:r>
            <a:r>
              <a:rPr lang="en-US" b="1" i="1" dirty="0"/>
              <a:t>First Project </a:t>
            </a:r>
            <a:r>
              <a:rPr lang="en-US" dirty="0"/>
              <a:t>Ladder Logic as described at the URL</a:t>
            </a:r>
          </a:p>
          <a:p>
            <a:pPr marL="0" indent="0">
              <a:buNone/>
            </a:pPr>
            <a:r>
              <a:rPr lang="en-US" sz="2400" dirty="0"/>
              <a:t>     https://</a:t>
            </a:r>
            <a:r>
              <a:rPr lang="en-US" sz="2400" dirty="0" err="1"/>
              <a:t>www.openplcproject.com</a:t>
            </a:r>
            <a:r>
              <a:rPr lang="en-US" sz="2400" dirty="0"/>
              <a:t>/reference-your-first-project</a:t>
            </a:r>
          </a:p>
          <a:p>
            <a:r>
              <a:rPr lang="en-US" dirty="0"/>
              <a:t>Create a simple HMI for your First Project program using one Simple Point to show the status of each push button and one Simple Point to show the status of the LED coil</a:t>
            </a:r>
          </a:p>
          <a:p>
            <a:pPr lvl="1"/>
            <a:r>
              <a:rPr lang="en-US" dirty="0"/>
              <a:t>You may use the same binary graphics presented earlier in this lecture</a:t>
            </a:r>
          </a:p>
          <a:p>
            <a:pPr lvl="1"/>
            <a:r>
              <a:rPr lang="en-US" dirty="0"/>
              <a:t>You may also explore alternate options for the LED such as the Lava Lamp</a:t>
            </a:r>
          </a:p>
          <a:p>
            <a:endParaRPr lang="en-US" dirty="0"/>
          </a:p>
          <a:p>
            <a:pPr marL="0" indent="0">
              <a:buNone/>
            </a:pPr>
            <a:endParaRPr lang="en-US" dirty="0"/>
          </a:p>
          <a:p>
            <a:pPr marL="457200" lvl="1" indent="0">
              <a:buNone/>
            </a:pPr>
            <a:endParaRPr lang="en-US" dirty="0"/>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5" name="TextBox 4">
            <a:extLst>
              <a:ext uri="{FF2B5EF4-FFF2-40B4-BE49-F238E27FC236}">
                <a16:creationId xmlns:a16="http://schemas.microsoft.com/office/drawing/2014/main" id="{3147AF7B-5C9F-1C40-AE96-EF580E7A0983}"/>
              </a:ext>
            </a:extLst>
          </p:cNvPr>
          <p:cNvSpPr txBox="1"/>
          <p:nvPr/>
        </p:nvSpPr>
        <p:spPr>
          <a:xfrm>
            <a:off x="92765" y="6390266"/>
            <a:ext cx="5960734" cy="369332"/>
          </a:xfrm>
          <a:prstGeom prst="rect">
            <a:avLst/>
          </a:prstGeom>
          <a:noFill/>
        </p:spPr>
        <p:txBody>
          <a:bodyPr wrap="none" rtlCol="0">
            <a:spAutoFit/>
          </a:bodyPr>
          <a:lstStyle/>
          <a:p>
            <a:r>
              <a:rPr lang="en-US" dirty="0"/>
              <a:t>https://</a:t>
            </a:r>
            <a:r>
              <a:rPr lang="en-US" dirty="0" err="1"/>
              <a:t>www.openplcproject.com</a:t>
            </a:r>
            <a:r>
              <a:rPr lang="en-US" dirty="0"/>
              <a:t>/reference-your-first-project</a:t>
            </a:r>
          </a:p>
        </p:txBody>
      </p:sp>
    </p:spTree>
    <p:extLst>
      <p:ext uri="{BB962C8B-B14F-4D97-AF65-F5344CB8AC3E}">
        <p14:creationId xmlns:p14="http://schemas.microsoft.com/office/powerpoint/2010/main" val="1462194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Laboratory Exercise #4 Instructions - 3</a:t>
            </a:r>
          </a:p>
        </p:txBody>
      </p:sp>
      <p:sp>
        <p:nvSpPr>
          <p:cNvPr id="3" name="Content Placeholder 2"/>
          <p:cNvSpPr>
            <a:spLocks noGrp="1"/>
          </p:cNvSpPr>
          <p:nvPr>
            <p:ph idx="1"/>
          </p:nvPr>
        </p:nvSpPr>
        <p:spPr>
          <a:xfrm>
            <a:off x="284922" y="1520688"/>
            <a:ext cx="8580784" cy="4525963"/>
          </a:xfrm>
        </p:spPr>
        <p:txBody>
          <a:bodyPr>
            <a:normAutofit/>
          </a:bodyPr>
          <a:lstStyle/>
          <a:p>
            <a:r>
              <a:rPr lang="en-US" dirty="0"/>
              <a:t>Demonstrate HMI operation by replicating all possible push button states (as previously done with the simulator) but this time you will be using the physical circuit buttons</a:t>
            </a:r>
          </a:p>
          <a:p>
            <a:endParaRPr lang="en-US" dirty="0"/>
          </a:p>
          <a:p>
            <a:endParaRPr lang="en-US" dirty="0"/>
          </a:p>
          <a:p>
            <a:pPr marL="0" indent="0">
              <a:buNone/>
            </a:pPr>
            <a:endParaRPr lang="en-US" dirty="0"/>
          </a:p>
          <a:p>
            <a:pPr marL="457200" lvl="1" indent="0">
              <a:buNone/>
            </a:pPr>
            <a:endParaRPr lang="en-US" dirty="0"/>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5" name="TextBox 4">
            <a:extLst>
              <a:ext uri="{FF2B5EF4-FFF2-40B4-BE49-F238E27FC236}">
                <a16:creationId xmlns:a16="http://schemas.microsoft.com/office/drawing/2014/main" id="{3147AF7B-5C9F-1C40-AE96-EF580E7A0983}"/>
              </a:ext>
            </a:extLst>
          </p:cNvPr>
          <p:cNvSpPr txBox="1"/>
          <p:nvPr/>
        </p:nvSpPr>
        <p:spPr>
          <a:xfrm>
            <a:off x="92765" y="6390266"/>
            <a:ext cx="5960734" cy="369332"/>
          </a:xfrm>
          <a:prstGeom prst="rect">
            <a:avLst/>
          </a:prstGeom>
          <a:noFill/>
        </p:spPr>
        <p:txBody>
          <a:bodyPr wrap="none" rtlCol="0">
            <a:spAutoFit/>
          </a:bodyPr>
          <a:lstStyle/>
          <a:p>
            <a:r>
              <a:rPr lang="en-US" dirty="0"/>
              <a:t>https://</a:t>
            </a:r>
            <a:r>
              <a:rPr lang="en-US" dirty="0" err="1"/>
              <a:t>www.openplcproject.com</a:t>
            </a:r>
            <a:r>
              <a:rPr lang="en-US" dirty="0"/>
              <a:t>/reference-your-first-project</a:t>
            </a:r>
          </a:p>
        </p:txBody>
      </p:sp>
    </p:spTree>
    <p:extLst>
      <p:ext uri="{BB962C8B-B14F-4D97-AF65-F5344CB8AC3E}">
        <p14:creationId xmlns:p14="http://schemas.microsoft.com/office/powerpoint/2010/main" val="635748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Laboratory Exercise #4 Instructions - 4</a:t>
            </a:r>
          </a:p>
        </p:txBody>
      </p:sp>
      <p:sp>
        <p:nvSpPr>
          <p:cNvPr id="3" name="Content Placeholder 2"/>
          <p:cNvSpPr>
            <a:spLocks noGrp="1"/>
          </p:cNvSpPr>
          <p:nvPr>
            <p:ph idx="1"/>
          </p:nvPr>
        </p:nvSpPr>
        <p:spPr>
          <a:xfrm>
            <a:off x="457199" y="1600200"/>
            <a:ext cx="8448261" cy="4525963"/>
          </a:xfrm>
        </p:spPr>
        <p:txBody>
          <a:bodyPr>
            <a:normAutofit/>
          </a:bodyPr>
          <a:lstStyle/>
          <a:p>
            <a:r>
              <a:rPr lang="en-US" dirty="0"/>
              <a:t>Sample Deliverables</a:t>
            </a:r>
          </a:p>
          <a:p>
            <a:pPr lvl="1"/>
            <a:r>
              <a:rPr lang="en-US" dirty="0"/>
              <a:t>Zip file of entire project directory including structured text code</a:t>
            </a:r>
          </a:p>
          <a:p>
            <a:pPr lvl="1"/>
            <a:r>
              <a:rPr lang="en-US" dirty="0"/>
              <a:t>Screenshots of HMI output for each possible combination of input states</a:t>
            </a:r>
          </a:p>
          <a:p>
            <a:pPr marL="457200" lvl="1" indent="0">
              <a:buNone/>
            </a:pPr>
            <a:endParaRPr lang="en-US" dirty="0"/>
          </a:p>
          <a:p>
            <a:pPr marL="457200" lvl="1" indent="0">
              <a:buNone/>
            </a:pPr>
            <a:endParaRPr lang="en-US" dirty="0"/>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2530081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C00000"/>
                </a:solidFill>
              </a:rPr>
              <a:t>ScadaBR</a:t>
            </a:r>
            <a:endParaRPr lang="en-US" b="1" dirty="0">
              <a:solidFill>
                <a:srgbClr val="C00000"/>
              </a:solidFill>
            </a:endParaRPr>
          </a:p>
        </p:txBody>
      </p:sp>
      <p:sp>
        <p:nvSpPr>
          <p:cNvPr id="3" name="Content Placeholder 2"/>
          <p:cNvSpPr>
            <a:spLocks noGrp="1"/>
          </p:cNvSpPr>
          <p:nvPr>
            <p:ph idx="1"/>
          </p:nvPr>
        </p:nvSpPr>
        <p:spPr>
          <a:xfrm>
            <a:off x="457199" y="1600200"/>
            <a:ext cx="8448261" cy="4525963"/>
          </a:xfrm>
        </p:spPr>
        <p:txBody>
          <a:bodyPr>
            <a:normAutofit lnSpcReduction="10000"/>
          </a:bodyPr>
          <a:lstStyle/>
          <a:p>
            <a:r>
              <a:rPr lang="en-US" dirty="0"/>
              <a:t>An open-source tool that allows one to create a custom HMI that interacts with one or more PLCs using industry standard communication protocols such as Modbus</a:t>
            </a:r>
          </a:p>
          <a:p>
            <a:r>
              <a:rPr lang="en-US" dirty="0" err="1"/>
              <a:t>ScadaBR</a:t>
            </a:r>
            <a:r>
              <a:rPr lang="en-US" dirty="0"/>
              <a:t> requests information from the PLC via internet packets</a:t>
            </a:r>
          </a:p>
          <a:p>
            <a:pPr lvl="1"/>
            <a:r>
              <a:rPr lang="en-US" dirty="0"/>
              <a:t>Contact status, coil status, etc.</a:t>
            </a:r>
          </a:p>
          <a:p>
            <a:r>
              <a:rPr lang="en-US" dirty="0"/>
              <a:t>PLC responds by sending the information back to </a:t>
            </a:r>
            <a:r>
              <a:rPr lang="en-US" dirty="0" err="1"/>
              <a:t>ScadaBR</a:t>
            </a:r>
            <a:r>
              <a:rPr lang="en-US" dirty="0"/>
              <a:t> for display</a:t>
            </a:r>
          </a:p>
          <a:p>
            <a:endParaRPr lang="en-US" dirty="0"/>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1825532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57" y="0"/>
            <a:ext cx="8490857" cy="1252956"/>
          </a:xfrm>
        </p:spPr>
        <p:txBody>
          <a:bodyPr>
            <a:normAutofit fontScale="90000"/>
          </a:bodyPr>
          <a:lstStyle/>
          <a:p>
            <a:r>
              <a:rPr lang="en-US" b="1" dirty="0">
                <a:solidFill>
                  <a:srgbClr val="C00000"/>
                </a:solidFill>
              </a:rPr>
              <a:t>Entered / Simulated Ladder Logic and </a:t>
            </a:r>
            <a:br>
              <a:rPr lang="en-US" b="1" dirty="0">
                <a:solidFill>
                  <a:srgbClr val="C00000"/>
                </a:solidFill>
              </a:rPr>
            </a:br>
            <a:r>
              <a:rPr lang="en-US" b="1" dirty="0">
                <a:solidFill>
                  <a:srgbClr val="C00000"/>
                </a:solidFill>
              </a:rPr>
              <a:t>Generated Structured Text</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5" name="Picture 4">
            <a:extLst>
              <a:ext uri="{FF2B5EF4-FFF2-40B4-BE49-F238E27FC236}">
                <a16:creationId xmlns:a16="http://schemas.microsoft.com/office/drawing/2014/main" id="{BB215FC7-92E7-AF49-8F0F-3BC97DC5D7E2}"/>
              </a:ext>
            </a:extLst>
          </p:cNvPr>
          <p:cNvPicPr>
            <a:picLocks noChangeAspect="1"/>
          </p:cNvPicPr>
          <p:nvPr/>
        </p:nvPicPr>
        <p:blipFill>
          <a:blip r:embed="rId3"/>
          <a:stretch>
            <a:fillRect/>
          </a:stretch>
        </p:blipFill>
        <p:spPr>
          <a:xfrm>
            <a:off x="821634" y="3142392"/>
            <a:ext cx="4259753" cy="3475379"/>
          </a:xfrm>
          <a:prstGeom prst="rect">
            <a:avLst/>
          </a:prstGeom>
        </p:spPr>
      </p:pic>
      <p:pic>
        <p:nvPicPr>
          <p:cNvPr id="8" name="Picture 7">
            <a:extLst>
              <a:ext uri="{FF2B5EF4-FFF2-40B4-BE49-F238E27FC236}">
                <a16:creationId xmlns:a16="http://schemas.microsoft.com/office/drawing/2014/main" id="{D4689AB0-0CD5-174F-8713-563C2C9C2024}"/>
              </a:ext>
            </a:extLst>
          </p:cNvPr>
          <p:cNvPicPr>
            <a:picLocks noChangeAspect="1"/>
          </p:cNvPicPr>
          <p:nvPr/>
        </p:nvPicPr>
        <p:blipFill rotWithShape="1">
          <a:blip r:embed="rId4"/>
          <a:srcRect l="7921" t="52265" r="24056" b="16929"/>
          <a:stretch/>
        </p:blipFill>
        <p:spPr>
          <a:xfrm>
            <a:off x="2040834" y="1252956"/>
            <a:ext cx="5013109" cy="1702745"/>
          </a:xfrm>
          <a:prstGeom prst="rect">
            <a:avLst/>
          </a:prstGeom>
        </p:spPr>
      </p:pic>
      <p:sp>
        <p:nvSpPr>
          <p:cNvPr id="6" name="TextBox 5">
            <a:extLst>
              <a:ext uri="{FF2B5EF4-FFF2-40B4-BE49-F238E27FC236}">
                <a16:creationId xmlns:a16="http://schemas.microsoft.com/office/drawing/2014/main" id="{A029E1C7-676A-EF4A-B5F2-DDF15B3341FC}"/>
              </a:ext>
            </a:extLst>
          </p:cNvPr>
          <p:cNvSpPr txBox="1"/>
          <p:nvPr/>
        </p:nvSpPr>
        <p:spPr>
          <a:xfrm>
            <a:off x="5299345" y="3943859"/>
            <a:ext cx="3833678" cy="646331"/>
          </a:xfrm>
          <a:prstGeom prst="rect">
            <a:avLst/>
          </a:prstGeom>
          <a:noFill/>
        </p:spPr>
        <p:txBody>
          <a:bodyPr wrap="none" rtlCol="0">
            <a:spAutoFit/>
          </a:bodyPr>
          <a:lstStyle/>
          <a:p>
            <a:r>
              <a:rPr lang="en-US" dirty="0"/>
              <a:t>LED lights whenever PB2 is pressed</a:t>
            </a:r>
          </a:p>
          <a:p>
            <a:r>
              <a:rPr lang="en-US" dirty="0"/>
              <a:t>LED lights for 2 sec after PB1 is pressed</a:t>
            </a:r>
          </a:p>
        </p:txBody>
      </p:sp>
    </p:spTree>
    <p:extLst>
      <p:ext uri="{BB962C8B-B14F-4D97-AF65-F5344CB8AC3E}">
        <p14:creationId xmlns:p14="http://schemas.microsoft.com/office/powerpoint/2010/main" val="1299199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57" y="0"/>
            <a:ext cx="8490857" cy="1258200"/>
          </a:xfrm>
        </p:spPr>
        <p:txBody>
          <a:bodyPr>
            <a:normAutofit fontScale="90000"/>
          </a:bodyPr>
          <a:lstStyle/>
          <a:p>
            <a:r>
              <a:rPr lang="en-US" b="1" dirty="0">
                <a:solidFill>
                  <a:srgbClr val="C00000"/>
                </a:solidFill>
              </a:rPr>
              <a:t>Uploaded Program Compiled and Executing on </a:t>
            </a:r>
            <a:r>
              <a:rPr lang="en-US" b="1" dirty="0" err="1">
                <a:solidFill>
                  <a:srgbClr val="C00000"/>
                </a:solidFill>
              </a:rPr>
              <a:t>OpenPLC</a:t>
            </a:r>
            <a:endParaRPr lang="en-US" b="1" dirty="0">
              <a:solidFill>
                <a:srgbClr val="C00000"/>
              </a:solidFill>
            </a:endParaRP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pic>
        <p:nvPicPr>
          <p:cNvPr id="6" name="Picture 5">
            <a:extLst>
              <a:ext uri="{FF2B5EF4-FFF2-40B4-BE49-F238E27FC236}">
                <a16:creationId xmlns:a16="http://schemas.microsoft.com/office/drawing/2014/main" id="{47107D60-E5B0-9F40-B66A-5E4A4D0AE3AF}"/>
              </a:ext>
            </a:extLst>
          </p:cNvPr>
          <p:cNvPicPr>
            <a:picLocks noChangeAspect="1"/>
          </p:cNvPicPr>
          <p:nvPr/>
        </p:nvPicPr>
        <p:blipFill rotWithShape="1">
          <a:blip r:embed="rId3"/>
          <a:srcRect l="17013" t="12026" r="8570" b="8597"/>
          <a:stretch/>
        </p:blipFill>
        <p:spPr>
          <a:xfrm>
            <a:off x="1086678" y="1324416"/>
            <a:ext cx="7036905" cy="4691270"/>
          </a:xfrm>
          <a:prstGeom prst="rect">
            <a:avLst/>
          </a:prstGeom>
        </p:spPr>
      </p:pic>
    </p:spTree>
    <p:extLst>
      <p:ext uri="{BB962C8B-B14F-4D97-AF65-F5344CB8AC3E}">
        <p14:creationId xmlns:p14="http://schemas.microsoft.com/office/powerpoint/2010/main" val="910428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9" y="2633525"/>
            <a:ext cx="8229600" cy="1143000"/>
          </a:xfrm>
        </p:spPr>
        <p:txBody>
          <a:bodyPr>
            <a:normAutofit/>
          </a:bodyPr>
          <a:lstStyle/>
          <a:p>
            <a:r>
              <a:rPr lang="en-US" b="1" dirty="0" err="1">
                <a:solidFill>
                  <a:srgbClr val="0070C0"/>
                </a:solidFill>
              </a:rPr>
              <a:t>ScadaBR</a:t>
            </a:r>
            <a:r>
              <a:rPr lang="en-US" b="1" dirty="0">
                <a:solidFill>
                  <a:srgbClr val="0070C0"/>
                </a:solidFill>
              </a:rPr>
              <a:t> Installation</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Tree>
    <p:extLst>
      <p:ext uri="{BB962C8B-B14F-4D97-AF65-F5344CB8AC3E}">
        <p14:creationId xmlns:p14="http://schemas.microsoft.com/office/powerpoint/2010/main" val="400077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57" y="0"/>
            <a:ext cx="8490857" cy="985333"/>
          </a:xfrm>
        </p:spPr>
        <p:txBody>
          <a:bodyPr>
            <a:normAutofit/>
          </a:bodyPr>
          <a:lstStyle/>
          <a:p>
            <a:r>
              <a:rPr lang="en-US" b="1" dirty="0">
                <a:solidFill>
                  <a:srgbClr val="C00000"/>
                </a:solidFill>
              </a:rPr>
              <a:t>Follow </a:t>
            </a:r>
            <a:r>
              <a:rPr lang="en-US" b="1" dirty="0" err="1">
                <a:solidFill>
                  <a:srgbClr val="C00000"/>
                </a:solidFill>
              </a:rPr>
              <a:t>OpenPLC</a:t>
            </a:r>
            <a:r>
              <a:rPr lang="en-US" b="1" dirty="0">
                <a:solidFill>
                  <a:srgbClr val="C00000"/>
                </a:solidFill>
              </a:rPr>
              <a:t> Project Directions </a:t>
            </a:r>
          </a:p>
        </p:txBody>
      </p:sp>
      <p:pic>
        <p:nvPicPr>
          <p:cNvPr id="4" name="Picture 3" descr="new-uah-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73" y="5934079"/>
            <a:ext cx="1824750" cy="912375"/>
          </a:xfrm>
          <a:prstGeom prst="rect">
            <a:avLst/>
          </a:prstGeom>
        </p:spPr>
      </p:pic>
      <p:sp>
        <p:nvSpPr>
          <p:cNvPr id="3" name="TextBox 2">
            <a:extLst>
              <a:ext uri="{FF2B5EF4-FFF2-40B4-BE49-F238E27FC236}">
                <a16:creationId xmlns:a16="http://schemas.microsoft.com/office/drawing/2014/main" id="{9C8BCEC9-D014-6048-8CEE-FD8779256E9F}"/>
              </a:ext>
            </a:extLst>
          </p:cNvPr>
          <p:cNvSpPr txBox="1"/>
          <p:nvPr/>
        </p:nvSpPr>
        <p:spPr>
          <a:xfrm>
            <a:off x="39756" y="6456526"/>
            <a:ext cx="6021392" cy="369332"/>
          </a:xfrm>
          <a:prstGeom prst="rect">
            <a:avLst/>
          </a:prstGeom>
          <a:noFill/>
        </p:spPr>
        <p:txBody>
          <a:bodyPr wrap="none" rtlCol="0">
            <a:spAutoFit/>
          </a:bodyPr>
          <a:lstStyle/>
          <a:p>
            <a:r>
              <a:rPr lang="en-US" dirty="0"/>
              <a:t>https://</a:t>
            </a:r>
            <a:r>
              <a:rPr lang="en-US" dirty="0" err="1"/>
              <a:t>www.openplcproject.com</a:t>
            </a:r>
            <a:r>
              <a:rPr lang="en-US" dirty="0"/>
              <a:t>/reference-installing-</a:t>
            </a:r>
            <a:r>
              <a:rPr lang="en-US" dirty="0" err="1"/>
              <a:t>scadabr</a:t>
            </a:r>
            <a:endParaRPr lang="en-US" dirty="0"/>
          </a:p>
        </p:txBody>
      </p:sp>
      <p:pic>
        <p:nvPicPr>
          <p:cNvPr id="6" name="Picture 5">
            <a:extLst>
              <a:ext uri="{FF2B5EF4-FFF2-40B4-BE49-F238E27FC236}">
                <a16:creationId xmlns:a16="http://schemas.microsoft.com/office/drawing/2014/main" id="{6ECA0AAC-6A3A-234A-8801-1BFA0FFBA50B}"/>
              </a:ext>
            </a:extLst>
          </p:cNvPr>
          <p:cNvPicPr>
            <a:picLocks noChangeAspect="1"/>
          </p:cNvPicPr>
          <p:nvPr/>
        </p:nvPicPr>
        <p:blipFill>
          <a:blip r:embed="rId3"/>
          <a:stretch>
            <a:fillRect/>
          </a:stretch>
        </p:blipFill>
        <p:spPr>
          <a:xfrm>
            <a:off x="1258957" y="911148"/>
            <a:ext cx="6469250" cy="5145096"/>
          </a:xfrm>
          <a:prstGeom prst="rect">
            <a:avLst/>
          </a:prstGeom>
        </p:spPr>
      </p:pic>
    </p:spTree>
    <p:extLst>
      <p:ext uri="{BB962C8B-B14F-4D97-AF65-F5344CB8AC3E}">
        <p14:creationId xmlns:p14="http://schemas.microsoft.com/office/powerpoint/2010/main" val="1886362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1709</TotalTime>
  <Words>1101</Words>
  <Application>Microsoft Macintosh PowerPoint</Application>
  <PresentationFormat>On-screen Show (4:3)</PresentationFormat>
  <Paragraphs>153</Paragraphs>
  <Slides>45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Office Theme</vt:lpstr>
      <vt:lpstr>Lesson 04 Creating a Human-Machine Interface for an OpenPLC Program</vt:lpstr>
      <vt:lpstr>Outline</vt:lpstr>
      <vt:lpstr>Introduction</vt:lpstr>
      <vt:lpstr>Definition</vt:lpstr>
      <vt:lpstr>ScadaBR</vt:lpstr>
      <vt:lpstr>Entered / Simulated Ladder Logic and  Generated Structured Text</vt:lpstr>
      <vt:lpstr>Uploaded Program Compiled and Executing on OpenPLC</vt:lpstr>
      <vt:lpstr>ScadaBR Installation</vt:lpstr>
      <vt:lpstr>Follow OpenPLC Project Directions </vt:lpstr>
      <vt:lpstr>Screenshot of Pre-built ScadaBR VM</vt:lpstr>
      <vt:lpstr>Creating an HMI Using ScadaBR</vt:lpstr>
      <vt:lpstr>HMI Creation with ScadaBR</vt:lpstr>
      <vt:lpstr>Configuration of Data Source</vt:lpstr>
      <vt:lpstr>Configuration of Data Source - 1</vt:lpstr>
      <vt:lpstr>Configuration of Data Source - 2</vt:lpstr>
      <vt:lpstr>Configuration of Data Source - 3</vt:lpstr>
      <vt:lpstr>Configuration of Data Source - 4</vt:lpstr>
      <vt:lpstr>Configuration of Data Source - 5</vt:lpstr>
      <vt:lpstr>Configuration of Data Source - 6</vt:lpstr>
      <vt:lpstr>Configuration of Data Source - 7</vt:lpstr>
      <vt:lpstr>Configuration of Data Source - 8</vt:lpstr>
      <vt:lpstr>Configuration of Data Source - 9</vt:lpstr>
      <vt:lpstr>Configuration of Data Source - 10</vt:lpstr>
      <vt:lpstr>Configuration of Data Source - 11</vt:lpstr>
      <vt:lpstr>Configuration of Data Source - 12</vt:lpstr>
      <vt:lpstr>Creating an HMI View</vt:lpstr>
      <vt:lpstr>Create an HMI View of Data Points - 1</vt:lpstr>
      <vt:lpstr>Create an HMI View of Data Points - 2</vt:lpstr>
      <vt:lpstr>Create an HMI View of Data Points - 3</vt:lpstr>
      <vt:lpstr>Create an HMI View of Data Points - 4</vt:lpstr>
      <vt:lpstr>Create an HMI View of Data Points - 5</vt:lpstr>
      <vt:lpstr>Create an HMI View of Data Points - 6</vt:lpstr>
      <vt:lpstr>Create an HMI View of Data Points - 7</vt:lpstr>
      <vt:lpstr>Create an HMI View of Data Points - 8</vt:lpstr>
      <vt:lpstr>Create an HMI View of Data Points - 9</vt:lpstr>
      <vt:lpstr>Create an HMI View of Data Points - 10</vt:lpstr>
      <vt:lpstr>Create an HMI View of Data Points - 11</vt:lpstr>
      <vt:lpstr>Create an HMI View of Data Points - 12</vt:lpstr>
      <vt:lpstr>Create an HMI View of Data Points - 13</vt:lpstr>
      <vt:lpstr>Suggested Reading</vt:lpstr>
      <vt:lpstr>Hands-On Laboratory Exercise #4</vt:lpstr>
      <vt:lpstr>Laboratory Exercise #4 Instructions - 1</vt:lpstr>
      <vt:lpstr>Laboratory Exercise #4 Instructions - 2</vt:lpstr>
      <vt:lpstr>Laboratory Exercise #4 Instructions - 3</vt:lpstr>
      <vt:lpstr>Laboratory Exercise #4 Instructions - 4</vt:lpstr>
    </vt:vector>
  </TitlesOfParts>
  <Company>University of Alabama in Huntsville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CPE 649 Advanced Information Assurance</dc:title>
  <dc:creator>David Coe</dc:creator>
  <cp:lastModifiedBy>Microsoft Office User</cp:lastModifiedBy>
  <cp:revision>272</cp:revision>
  <dcterms:created xsi:type="dcterms:W3CDTF">2015-09-26T03:14:59Z</dcterms:created>
  <dcterms:modified xsi:type="dcterms:W3CDTF">2019-05-31T13:37:39Z</dcterms:modified>
</cp:coreProperties>
</file>